
<file path=[Content_Types].xml><?xml version="1.0" encoding="utf-8"?>
<Types xmlns="http://schemas.openxmlformats.org/package/2006/content-types">
  <Default Extension="svg" ContentType="image/svg+xml"/>
  <Default Extension="wmf" ContentType="image/x-wmf"/>
  <Default Extension="png" ContentType="image/png"/>
  <Default Extension="jpeg" ContentType="image/jpeg"/>
  <Default Extension="xml" ContentType="application/xml"/>
  <Default Extension="emf" ContentType="image/x-emf"/>
  <Default Extension="rels" ContentType="application/vnd.openxmlformats-package.relationships+xml"/>
  <Default Extension="bin" ContentType="application/vnd.openxmlformats-officedocument.oleObject"/>
  <Override PartName="/ppt/slides/slide7.xml" ContentType="application/vnd.openxmlformats-officedocument.presentationml.slide+xml"/>
  <Override PartName="/ppt/slides/slide6.xml" ContentType="application/vnd.openxmlformats-officedocument.presentationml.slide+xml"/>
  <Override PartName="/ppt/slides/slide3.xml" ContentType="application/vnd.openxmlformats-officedocument.presentationml.slide+xml"/>
  <Override PartName="/ppt/slideLayouts/slideLayout9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s/slide1.xml" ContentType="application/vnd.openxmlformats-officedocument.presentationml.slide+xml"/>
  <Override PartName="/ppt/slideLayouts/slideLayout8.xml" ContentType="application/vnd.openxmlformats-officedocument.presentationml.slideLayout+xml"/>
  <Override PartName="/ppt/slides/slide5.xml" ContentType="application/vnd.openxmlformats-officedocument.presentationml.slide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7.xml" ContentType="application/vnd.openxmlformats-officedocument.presentationml.slideLayout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slideLayouts/slideLayout1.xml" ContentType="application/vnd.openxmlformats-officedocument.presentationml.slideLayout+xml"/>
  <Override PartName="/ppt/slides/slide2.xml" ContentType="application/vnd.openxmlformats-officedocument.presentationml.slide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presentation.xml" ContentType="application/vnd.openxmlformats-officedocument.presentationml.presentation.main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<Relationships xmlns="http://schemas.openxmlformats.org/package/2006/relationships"><Relationship Id="rId3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aveSubsetFonts="1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</p:sldIdLst>
  <p:sldSz cx="12192000" cy="6858000"/>
  <p:notesSz cx="12192000" cy="6858000"/>
  <p:defaultTextStyle>
    <a:defPPr>
      <a:defRPr lang="ru-RU"/>
    </a:defPPr>
    <a:lvl1pPr marL="0" algn="l" defTabSz="914400">
      <a:defRPr sz="18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>
      <a:defRPr sz="18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>
      <a:defRPr sz="18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>
      <a:defRPr sz="18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>
      <a:defRPr sz="18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>
      <a:defRPr sz="18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>
      <a:defRPr sz="18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>
      <a:defRPr sz="18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>
      <a:defRPr sz="18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howGuides="1" snapToGrid="0">
      <p:cViewPr varScale="1">
        <p:scale>
          <a:sx n="106" d="100"/>
          <a:sy n="106" d="100"/>
        </p:scale>
        <p:origin x="672" y="114"/>
      </p:cViewPr>
      <p:guideLst>
        <p:guide pos="618" orient="horz"/>
        <p:guide pos="3840"/>
      </p:guideLst>
    </p:cSldViewPr>
  </p:slideViewPr>
  <p:gridSpacing cx="72008" cy="72008"/>
</p:viewPr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slide" Target="slides/slide7.xml"/><Relationship Id="rId10" Type="http://schemas.openxmlformats.org/officeDocument/2006/relationships/presProps" Target="presProps.xml" /><Relationship Id="rId11" Type="http://schemas.openxmlformats.org/officeDocument/2006/relationships/tableStyles" Target="tableStyles.xml" /><Relationship Id="rId12" Type="http://schemas.openxmlformats.org/officeDocument/2006/relationships/viewProps" Target="viewProps.xml" 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Relationship Id="rId3" Type="http://schemas.openxmlformats.org/officeDocument/2006/relationships/image" Target="../media/image5.png"/></Relationships>
</file>

<file path=ppt/slideLayouts/_rels/slideLayout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Relationship Id="rId3" Type="http://schemas.openxmlformats.org/officeDocument/2006/relationships/image" Target="../media/image6.png"/><Relationship Id="rId4" Type="http://schemas.openxmlformats.org/officeDocument/2006/relationships/image" Target="../media/media3.svg"/></Relationships>
</file>

<file path=ppt/slideLayouts/_rels/slideLayout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Relationship Id="rId3" Type="http://schemas.openxmlformats.org/officeDocument/2006/relationships/image" Target="../media/media4.svg"/><Relationship Id="rId4" Type="http://schemas.openxmlformats.org/officeDocument/2006/relationships/image" Target="../media/image8.png"/></Relationships>
</file>

<file path=ppt/slideLayouts/_rels/slideLayout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9.png"/><Relationship Id="rId3" Type="http://schemas.openxmlformats.org/officeDocument/2006/relationships/image" Target="../media/image8.png"/></Relationships>
</file>

<file path=ppt/slideLayouts/_rels/slideLayout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0.png"/><Relationship Id="rId3" Type="http://schemas.openxmlformats.org/officeDocument/2006/relationships/image" Target="../media/media5.svg"/><Relationship Id="rId4" Type="http://schemas.openxmlformats.org/officeDocument/2006/relationships/image" Target="../media/image11.png"/></Relationships>
</file>

<file path=ppt/slideLayouts/_rels/slideLayout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png"/></Relationships>
</file>

<file path=ppt/slideLayouts/_rels/slideLayout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2.png"/><Relationship Id="rId3" Type="http://schemas.openxmlformats.org/officeDocument/2006/relationships/image" Target="../media/image8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userDrawn="1">
  <p:cSld name="2_Custom Layout">
    <p:bg>
      <p:bgPr shadeToTitle="0">
        <a:gradFill>
          <a:gsLst>
            <a:gs pos="0">
              <a:srgbClr val="007AFF"/>
            </a:gs>
            <a:gs pos="100000">
              <a:srgbClr val="66BAFF"/>
            </a:gs>
          </a:gsLst>
          <a:lin ang="0" scaled="0"/>
        </a:gradFill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userDrawn="1">
  <p:cSld name="3_Custom Layout">
    <p:bg>
      <p:bgPr shadeToTitle="0">
        <a:gradFill>
          <a:gsLst>
            <a:gs pos="0">
              <a:srgbClr val="007AFF"/>
            </a:gs>
            <a:gs pos="100000">
              <a:srgbClr val="66BAFF"/>
            </a:gs>
          </a:gsLst>
          <a:lin ang="0" scaled="0"/>
        </a:gradFill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 bwMode="auto">
          <a:xfrm>
            <a:off x="0" y="-1"/>
            <a:ext cx="1638300" cy="685800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8" name="Рисунок 12"/>
          <p:cNvPicPr>
            <a:picLocks noChangeAspect="1"/>
          </p:cNvPicPr>
          <p:nvPr/>
        </p:nvPicPr>
        <p:blipFill>
          <a:blip r:embed="rId2"/>
          <a:srcRect l="0" t="-62" r="3286" b="1"/>
          <a:stretch/>
        </p:blipFill>
        <p:spPr bwMode="auto">
          <a:xfrm>
            <a:off x="635918" y="0"/>
            <a:ext cx="1155608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userDrawn="1">
  <p:cSld name="Заголовок и вертикальный текс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8" name="Рисунок 7" descr="Изображение выглядит как Графика, логотип, снимок экрана, Цвет электрик&#10;&#10;Контент, сгенерированный ИИ, может содержать ошибки."/>
          <p:cNvPicPr>
            <a:picLocks noChangeAspect="1"/>
          </p:cNvPicPr>
          <p:nvPr userDrawn="1"/>
        </p:nvPicPr>
        <p:blipFill>
          <a:blip r:embed="rId2"/>
          <a:stretch/>
        </p:blipFill>
        <p:spPr bwMode="auto">
          <a:xfrm>
            <a:off x="0" y="-1"/>
            <a:ext cx="12192000" cy="6907160"/>
          </a:xfrm>
          <a:prstGeom prst="rect">
            <a:avLst/>
          </a:prstGeom>
        </p:spPr>
      </p:pic>
      <p:pic>
        <p:nvPicPr>
          <p:cNvPr id="3" name="Рисунок 2" descr="Изображение выглядит как символ, логотип, Шрифт, Графика&#10;&#10;Контент, сгенерированный ИИ, может содержать ошибки.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445177" y="432813"/>
            <a:ext cx="2038532" cy="895243"/>
          </a:xfrm>
          <a:prstGeom prst="rect">
            <a:avLst/>
          </a:prstGeom>
        </p:spPr>
      </p:pic>
    </p:spTree>
  </p:cSld>
  <p:clrMapOvr>
    <a:masterClrMapping/>
  </p:clrMapOvr>
  <p:hf dt="0" ftr="0" hdr="0" sldNum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userDrawn="1">
  <p:cSld name="4_Custom Layout">
    <p:bg>
      <p:bgPr shadeToTitle="0">
        <a:gradFill>
          <a:gsLst>
            <a:gs pos="0">
              <a:srgbClr val="007AFF"/>
            </a:gs>
            <a:gs pos="100000">
              <a:srgbClr val="66BAFF"/>
            </a:gs>
          </a:gsLst>
          <a:lin ang="0" scaled="0"/>
        </a:gradFill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6" name="Прямоугольник 10"/>
          <p:cNvSpPr/>
          <p:nvPr/>
        </p:nvSpPr>
        <p:spPr bwMode="auto">
          <a:xfrm>
            <a:off x="0" y="1949757"/>
            <a:ext cx="12192000" cy="30791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6567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ru-RU" sz="950" b="0" i="0" u="none" strike="noStrike" cap="none" spc="0">
              <a:ln>
                <a:noFill/>
              </a:ln>
              <a:solidFill>
                <a:srgbClr val="FFFFFF"/>
              </a:solidFill>
              <a:latin typeface="Arial"/>
              <a:ea typeface="+mn-ea"/>
              <a:cs typeface="+mn-cs"/>
            </a:endParaRPr>
          </a:p>
        </p:txBody>
      </p:sp>
      <p:sp>
        <p:nvSpPr>
          <p:cNvPr id="7" name="Прямоугольник 6"/>
          <p:cNvSpPr/>
          <p:nvPr/>
        </p:nvSpPr>
        <p:spPr bwMode="auto">
          <a:xfrm>
            <a:off x="0" y="-1"/>
            <a:ext cx="1638300" cy="685800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8" name="Рисунок 12"/>
          <p:cNvPicPr>
            <a:picLocks noChangeAspect="1"/>
          </p:cNvPicPr>
          <p:nvPr/>
        </p:nvPicPr>
        <p:blipFill>
          <a:blip r:embed="rId2"/>
          <a:srcRect l="0" t="-62" r="3286" b="1"/>
          <a:stretch/>
        </p:blipFill>
        <p:spPr bwMode="auto">
          <a:xfrm>
            <a:off x="635918" y="0"/>
            <a:ext cx="11556082" cy="6858000"/>
          </a:xfrm>
          <a:prstGeom prst="rect">
            <a:avLst/>
          </a:prstGeom>
        </p:spPr>
      </p:pic>
      <p:pic>
        <p:nvPicPr>
          <p:cNvPr id="9" name="Graphic 8"/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/>
        </p:blipFill>
        <p:spPr bwMode="auto">
          <a:xfrm>
            <a:off x="6910729" y="1062380"/>
            <a:ext cx="4848652" cy="4848652"/>
          </a:xfrm>
          <a:prstGeom prst="rect">
            <a:avLst/>
          </a:prstGeom>
          <a:effectLst>
            <a:glow>
              <a:schemeClr val="bg1"/>
            </a:glow>
            <a:outerShdw blurRad="342900" dist="38100" dir="2700000" algn="tl" rotWithShape="0">
              <a:schemeClr val="tx2">
                <a:lumMod val="75000"/>
                <a:alpha val="81000"/>
              </a:schemeClr>
            </a:outerShdw>
          </a:effectLst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userDrawn="1">
  <p:cSld name="3_Текст">
    <p:bg>
      <p:bgPr shadeToTitle="0">
        <a:gradFill>
          <a:gsLst>
            <a:gs pos="0">
              <a:schemeClr val="tx1"/>
            </a:gs>
            <a:gs pos="50000">
              <a:schemeClr val="accent1">
                <a:lumMod val="60000"/>
                <a:lumOff val="40000"/>
              </a:schemeClr>
            </a:gs>
            <a:gs pos="100000">
              <a:schemeClr val="tx1"/>
            </a:gs>
          </a:gsLst>
          <a:lin ang="0" scaled="0"/>
        </a:gradFill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auto">
          <a:xfrm>
            <a:off x="0" y="3"/>
            <a:ext cx="12192000" cy="8255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76200" dist="38100" dir="5400000" algn="t" rotWithShape="0">
              <a:schemeClr val="tx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 sz="700"/>
          </a:p>
        </p:txBody>
      </p:sp>
      <p:pic>
        <p:nvPicPr>
          <p:cNvPr id="9" name="Graphic 8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/>
        </p:blipFill>
        <p:spPr bwMode="auto">
          <a:xfrm>
            <a:off x="228375" y="200443"/>
            <a:ext cx="429076" cy="432807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 bwMode="auto">
          <a:xfrm>
            <a:off x="0" y="2"/>
            <a:ext cx="12192000" cy="8255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54000" dist="76200" dir="5400000" algn="t" rotWithShape="0">
              <a:schemeClr val="tx1">
                <a:lumMod val="50000"/>
                <a:alpha val="2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 sz="700"/>
          </a:p>
        </p:txBody>
      </p:sp>
      <p:sp>
        <p:nvSpPr>
          <p:cNvPr id="13" name="Slide Number Placeholder 6"/>
          <p:cNvSpPr>
            <a:spLocks noGrp="1"/>
          </p:cNvSpPr>
          <p:nvPr>
            <p:ph type="sldNum" sz="quarter" idx="10"/>
          </p:nvPr>
        </p:nvSpPr>
        <p:spPr bwMode="auto">
          <a:xfrm>
            <a:off x="9448799" y="6492872"/>
            <a:ext cx="2743200" cy="365125"/>
          </a:xfrm>
          <a:effectLst/>
        </p:spPr>
        <p:txBody>
          <a:bodyPr/>
          <a:lstStyle>
            <a:lvl1pPr>
              <a:defRPr sz="1400" b="1">
                <a:solidFill>
                  <a:schemeClr val="bg2"/>
                </a:solidFill>
              </a:defRPr>
            </a:lvl1pPr>
          </a:lstStyle>
          <a:p>
            <a:pPr>
              <a:defRPr/>
            </a:pPr>
            <a:fld id="{0DBE21CA-A3FE-4309-958A-99CD00563680}" type="slidenum">
              <a:rPr lang="ru-RU"/>
              <a:t/>
            </a:fld>
            <a:endParaRPr lang="ru-RU"/>
          </a:p>
        </p:txBody>
      </p:sp>
      <p:pic>
        <p:nvPicPr>
          <p:cNvPr id="3" name="Рисунок 2" descr="Изображение выглядит как Графика, Шрифт, графический дизайн, символ&#10;&#10;Контент, сгенерированный ИИ, может содержать ошибки."/>
          <p:cNvPicPr>
            <a:picLocks noChangeAspect="1"/>
          </p:cNvPicPr>
          <p:nvPr userDrawn="1"/>
        </p:nvPicPr>
        <p:blipFill>
          <a:blip r:embed="rId4"/>
          <a:srcRect l="0" t="0" r="68206" b="0"/>
          <a:stretch/>
        </p:blipFill>
        <p:spPr bwMode="auto">
          <a:xfrm>
            <a:off x="198474" y="114025"/>
            <a:ext cx="1187303" cy="591269"/>
          </a:xfrm>
          <a:prstGeom prst="rect">
            <a:avLst/>
          </a:prstGeom>
        </p:spPr>
      </p:pic>
      <p:sp>
        <p:nvSpPr>
          <p:cNvPr id="4" name="Title 2"/>
          <p:cNvSpPr>
            <a:spLocks noGrp="1"/>
          </p:cNvSpPr>
          <p:nvPr>
            <p:ph type="title"/>
          </p:nvPr>
        </p:nvSpPr>
        <p:spPr bwMode="auto">
          <a:xfrm>
            <a:off x="1506278" y="5"/>
            <a:ext cx="9990397" cy="838198"/>
          </a:xfrm>
        </p:spPr>
        <p:txBody>
          <a:bodyPr anchor="ctr">
            <a:normAutofit/>
          </a:bodyPr>
          <a:lstStyle>
            <a:lvl1pPr>
              <a:tabLst>
                <a:tab pos="1079473" algn="l"/>
              </a:tabLst>
              <a:defRPr sz="2400" b="1">
                <a:solidFill>
                  <a:schemeClr val="tx2"/>
                </a:solidFill>
              </a:defRPr>
            </a:lvl1pPr>
          </a:lstStyle>
          <a:p>
            <a:pPr>
              <a:tabLst>
                <a:tab pos="809625" algn="l"/>
              </a:tabLst>
              <a:defRPr/>
            </a:pPr>
            <a:r>
              <a:rPr lang="en-US"/>
              <a:t>Click to edit Master title style</a:t>
            </a:r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userDrawn="1">
  <p:cSld name="2_Текст">
    <p:bg>
      <p:bgPr shadeToTitle="0">
        <a:gradFill>
          <a:gsLst>
            <a:gs pos="20000">
              <a:schemeClr val="accent1">
                <a:lumMod val="60000"/>
                <a:lumOff val="40000"/>
              </a:schemeClr>
            </a:gs>
            <a:gs pos="100000">
              <a:schemeClr val="accent2">
                <a:lumMod val="60000"/>
                <a:lumOff val="40000"/>
              </a:schemeClr>
            </a:gs>
          </a:gsLst>
          <a:path path="circle"/>
        </a:gradFill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auto">
          <a:xfrm>
            <a:off x="0" y="3"/>
            <a:ext cx="12192000" cy="8255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76200" dist="38100" dir="5400000" algn="t" rotWithShape="0">
              <a:schemeClr val="tx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 sz="700"/>
          </a:p>
        </p:txBody>
      </p:sp>
      <p:pic>
        <p:nvPicPr>
          <p:cNvPr id="9" name="Graphic 8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228375" y="200443"/>
            <a:ext cx="429076" cy="432807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 bwMode="auto">
          <a:xfrm>
            <a:off x="0" y="2"/>
            <a:ext cx="12192000" cy="8255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54000" dist="76200" dir="5400000" algn="t" rotWithShape="0">
              <a:schemeClr val="tx1">
                <a:lumMod val="50000"/>
                <a:alpha val="2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 sz="700"/>
          </a:p>
        </p:txBody>
      </p:sp>
      <p:sp>
        <p:nvSpPr>
          <p:cNvPr id="13" name="Slide Number Placeholder 6"/>
          <p:cNvSpPr>
            <a:spLocks noGrp="1"/>
          </p:cNvSpPr>
          <p:nvPr>
            <p:ph type="sldNum" sz="quarter" idx="10"/>
          </p:nvPr>
        </p:nvSpPr>
        <p:spPr bwMode="auto">
          <a:xfrm>
            <a:off x="9448799" y="6492872"/>
            <a:ext cx="2743200" cy="365125"/>
          </a:xfrm>
          <a:effectLst/>
        </p:spPr>
        <p:txBody>
          <a:bodyPr/>
          <a:lstStyle>
            <a:lvl1pPr>
              <a:defRPr sz="1400" b="1">
                <a:solidFill>
                  <a:schemeClr val="bg2"/>
                </a:solidFill>
              </a:defRPr>
            </a:lvl1pPr>
          </a:lstStyle>
          <a:p>
            <a:pPr>
              <a:defRPr/>
            </a:pPr>
            <a:fld id="{0DBE21CA-A3FE-4309-958A-99CD00563680}" type="slidenum">
              <a:rPr lang="ru-RU"/>
              <a:t/>
            </a:fld>
            <a:endParaRPr lang="ru-RU"/>
          </a:p>
        </p:txBody>
      </p:sp>
      <p:pic>
        <p:nvPicPr>
          <p:cNvPr id="3" name="Рисунок 2" descr="Изображение выглядит как Графика, Шрифт, графический дизайн, символ&#10;&#10;Контент, сгенерированный ИИ, может содержать ошибки."/>
          <p:cNvPicPr>
            <a:picLocks noChangeAspect="1"/>
          </p:cNvPicPr>
          <p:nvPr userDrawn="1"/>
        </p:nvPicPr>
        <p:blipFill>
          <a:blip r:embed="rId3"/>
          <a:srcRect l="0" t="0" r="68206" b="0"/>
          <a:stretch/>
        </p:blipFill>
        <p:spPr bwMode="auto">
          <a:xfrm>
            <a:off x="198474" y="114025"/>
            <a:ext cx="1187303" cy="591269"/>
          </a:xfrm>
          <a:prstGeom prst="rect">
            <a:avLst/>
          </a:prstGeom>
        </p:spPr>
      </p:pic>
      <p:sp>
        <p:nvSpPr>
          <p:cNvPr id="4" name="Title 2"/>
          <p:cNvSpPr>
            <a:spLocks noGrp="1"/>
          </p:cNvSpPr>
          <p:nvPr>
            <p:ph type="title"/>
          </p:nvPr>
        </p:nvSpPr>
        <p:spPr bwMode="auto">
          <a:xfrm>
            <a:off x="1506278" y="5"/>
            <a:ext cx="9990397" cy="838198"/>
          </a:xfrm>
        </p:spPr>
        <p:txBody>
          <a:bodyPr anchor="ctr">
            <a:normAutofit/>
          </a:bodyPr>
          <a:lstStyle>
            <a:lvl1pPr>
              <a:tabLst>
                <a:tab pos="1079473" algn="l"/>
              </a:tabLst>
              <a:defRPr sz="2400" b="1">
                <a:solidFill>
                  <a:schemeClr val="tx2"/>
                </a:solidFill>
              </a:defRPr>
            </a:lvl1pPr>
          </a:lstStyle>
          <a:p>
            <a:pPr>
              <a:tabLst>
                <a:tab pos="809625" algn="l"/>
              </a:tabLst>
              <a:defRPr/>
            </a:pPr>
            <a:r>
              <a:rPr lang="en-US"/>
              <a:t>Click to edit Master title style</a:t>
            </a:r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userDrawn="1">
  <p:cSld name="Текс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 bwMode="auto">
          <a:xfrm>
            <a:off x="0" y="3"/>
            <a:ext cx="12192000" cy="8255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76200" dist="38100" dir="5400000" algn="t" rotWithShape="0">
              <a:schemeClr val="tx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 sz="700"/>
          </a:p>
        </p:txBody>
      </p:sp>
      <p:pic>
        <p:nvPicPr>
          <p:cNvPr id="9" name="Graphic 8"/>
          <p:cNvPicPr>
            <a:picLocks noChangeAspect="1"/>
          </p:cNvPicPr>
          <p:nvPr/>
        </p:nvPicPr>
        <p:blipFill>
          <a:blip r:embed="rId2">
            <a:lum bright="13000" contrast="15000"/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0" t="0" r="15688" b="0"/>
          <a:stretch/>
        </p:blipFill>
        <p:spPr bwMode="auto">
          <a:xfrm>
            <a:off x="0" y="6108506"/>
            <a:ext cx="12192000" cy="768731"/>
          </a:xfrm>
          <a:prstGeom prst="rect">
            <a:avLst/>
          </a:prstGeom>
        </p:spPr>
      </p:pic>
      <p:sp>
        <p:nvSpPr>
          <p:cNvPr id="13" name="Slide Number Placeholder 6"/>
          <p:cNvSpPr>
            <a:spLocks noGrp="1"/>
          </p:cNvSpPr>
          <p:nvPr>
            <p:ph type="sldNum" sz="quarter" idx="10"/>
          </p:nvPr>
        </p:nvSpPr>
        <p:spPr bwMode="auto">
          <a:xfrm>
            <a:off x="9385300" y="6438280"/>
            <a:ext cx="2743200" cy="365125"/>
          </a:xfrm>
          <a:effectLst/>
        </p:spPr>
        <p:txBody>
          <a:bodyPr/>
          <a:lstStyle>
            <a:lvl1pPr>
              <a:defRPr sz="1400" b="1">
                <a:solidFill>
                  <a:schemeClr val="bg2"/>
                </a:solidFill>
              </a:defRPr>
            </a:lvl1pPr>
          </a:lstStyle>
          <a:p>
            <a:pPr>
              <a:defRPr/>
            </a:pPr>
            <a:fld id="{0DBE21CA-A3FE-4309-958A-99CD00563680}" type="slidenum">
              <a:rPr lang="ru-RU"/>
              <a:t/>
            </a:fld>
            <a:endParaRPr lang="ru-RU"/>
          </a:p>
        </p:txBody>
      </p:sp>
      <p:pic>
        <p:nvPicPr>
          <p:cNvPr id="5" name="Рисунок 4" descr="Изображение выглядит как символ, Графика, логотип, круг&#10;&#10;Контент, сгенерированный ИИ, может содержать ошибки."/>
          <p:cNvPicPr>
            <a:picLocks noChangeAspect="1"/>
          </p:cNvPicPr>
          <p:nvPr userDrawn="1"/>
        </p:nvPicPr>
        <p:blipFill>
          <a:blip r:embed="rId4"/>
          <a:stretch/>
        </p:blipFill>
        <p:spPr bwMode="auto">
          <a:xfrm>
            <a:off x="403536" y="139659"/>
            <a:ext cx="1071474" cy="540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userDrawn="1">
  <p:cSld name="4_Текс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3" name="Slide Number Placeholder 6"/>
          <p:cNvSpPr>
            <a:spLocks noGrp="1"/>
          </p:cNvSpPr>
          <p:nvPr>
            <p:ph type="sldNum" sz="quarter" idx="10"/>
          </p:nvPr>
        </p:nvSpPr>
        <p:spPr bwMode="auto">
          <a:xfrm>
            <a:off x="9448799" y="6492870"/>
            <a:ext cx="2743200" cy="365125"/>
          </a:xfrm>
        </p:spPr>
        <p:txBody>
          <a:bodyPr/>
          <a:lstStyle>
            <a:lvl1pPr>
              <a:defRPr sz="1400" b="1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0DBE21CA-A3FE-4309-958A-99CD00563680}" type="slidenum">
              <a:rPr lang="ru-RU"/>
              <a:t/>
            </a:fld>
            <a:endParaRPr lang="ru-RU"/>
          </a:p>
        </p:txBody>
      </p:sp>
      <p:sp>
        <p:nvSpPr>
          <p:cNvPr id="14" name="Rectangle 13"/>
          <p:cNvSpPr/>
          <p:nvPr userDrawn="1"/>
        </p:nvSpPr>
        <p:spPr bwMode="auto">
          <a:xfrm>
            <a:off x="0" y="3"/>
            <a:ext cx="12192000" cy="8255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76200" dist="38100" dir="5400000" algn="t" rotWithShape="0">
              <a:schemeClr val="tx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 sz="700"/>
          </a:p>
        </p:txBody>
      </p:sp>
      <p:pic>
        <p:nvPicPr>
          <p:cNvPr id="2" name="Рисунок 1" descr="Изображение выглядит как Графика, Шрифт, графический дизайн, символ&#10;&#10;Контент, сгенерированный ИИ, может содержать ошибки."/>
          <p:cNvPicPr>
            <a:picLocks noChangeAspect="1"/>
          </p:cNvPicPr>
          <p:nvPr userDrawn="1"/>
        </p:nvPicPr>
        <p:blipFill>
          <a:blip r:embed="rId2"/>
          <a:srcRect l="0" t="0" r="68206" b="0"/>
          <a:stretch/>
        </p:blipFill>
        <p:spPr bwMode="auto">
          <a:xfrm>
            <a:off x="198474" y="114025"/>
            <a:ext cx="1187303" cy="591269"/>
          </a:xfrm>
          <a:prstGeom prst="rect">
            <a:avLst/>
          </a:prstGeom>
        </p:spPr>
      </p:pic>
      <p:sp>
        <p:nvSpPr>
          <p:cNvPr id="4" name="Title 2"/>
          <p:cNvSpPr>
            <a:spLocks noGrp="1"/>
          </p:cNvSpPr>
          <p:nvPr>
            <p:ph type="title"/>
          </p:nvPr>
        </p:nvSpPr>
        <p:spPr bwMode="auto">
          <a:xfrm>
            <a:off x="1506278" y="5"/>
            <a:ext cx="9990397" cy="838198"/>
          </a:xfrm>
        </p:spPr>
        <p:txBody>
          <a:bodyPr anchor="ctr">
            <a:normAutofit/>
          </a:bodyPr>
          <a:lstStyle>
            <a:lvl1pPr>
              <a:tabLst>
                <a:tab pos="1079473" algn="l"/>
              </a:tabLst>
              <a:defRPr sz="2400" b="1">
                <a:solidFill>
                  <a:schemeClr val="tx2"/>
                </a:solidFill>
              </a:defRPr>
            </a:lvl1pPr>
          </a:lstStyle>
          <a:p>
            <a:pPr>
              <a:tabLst>
                <a:tab pos="809625" algn="l"/>
              </a:tabLst>
              <a:defRPr/>
            </a:pPr>
            <a:r>
              <a:rPr lang="en-US"/>
              <a:t>Click to edit Master title style</a:t>
            </a:r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0" showMasterPhAnim="0" userDrawn="1">
  <p:cSld name="5_Текс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3" name="Slide Number Placeholder 6"/>
          <p:cNvSpPr>
            <a:spLocks noGrp="1"/>
          </p:cNvSpPr>
          <p:nvPr>
            <p:ph type="sldNum" sz="quarter" idx="10"/>
          </p:nvPr>
        </p:nvSpPr>
        <p:spPr bwMode="auto">
          <a:xfrm>
            <a:off x="8743949" y="6334128"/>
            <a:ext cx="2743200" cy="365125"/>
          </a:xfrm>
        </p:spPr>
        <p:txBody>
          <a:bodyPr/>
          <a:lstStyle>
            <a:lvl1pPr>
              <a:defRPr sz="1450" b="1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35ACA335-37F7-42C7-872A-92C3D7072F89}" type="slidenum">
              <a:rPr lang="ru-RU"/>
              <a:t/>
            </a:fld>
            <a:endParaRPr lang="ru-RU"/>
          </a:p>
        </p:txBody>
      </p:sp>
      <p:sp>
        <p:nvSpPr>
          <p:cNvPr id="14" name="Rectangle 13"/>
          <p:cNvSpPr/>
          <p:nvPr userDrawn="1"/>
        </p:nvSpPr>
        <p:spPr bwMode="auto">
          <a:xfrm>
            <a:off x="0" y="10"/>
            <a:ext cx="12192000" cy="8255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54000" dist="76200" dir="5400000" algn="t" rotWithShape="0">
              <a:schemeClr val="tx1">
                <a:lumMod val="50000"/>
                <a:alpha val="2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1" tIns="45699" rIns="91391" bIns="45699" rtlCol="0" anchor="ctr"/>
          <a:lstStyle/>
          <a:p>
            <a:pPr algn="ctr">
              <a:defRPr/>
            </a:pPr>
            <a:endParaRPr lang="ru-RU" sz="1250"/>
          </a:p>
        </p:txBody>
      </p:sp>
      <p:pic>
        <p:nvPicPr>
          <p:cNvPr id="8" name="Рисунок 7"/>
          <p:cNvPicPr>
            <a:picLocks noChangeAspect="1"/>
          </p:cNvPicPr>
          <p:nvPr userDrawn="1"/>
        </p:nvPicPr>
        <p:blipFill>
          <a:blip r:embed="rId2"/>
          <a:stretch/>
        </p:blipFill>
        <p:spPr bwMode="auto">
          <a:xfrm>
            <a:off x="0" y="5793252"/>
            <a:ext cx="12192000" cy="1081753"/>
          </a:xfrm>
          <a:prstGeom prst="rect">
            <a:avLst/>
          </a:prstGeom>
        </p:spPr>
      </p:pic>
      <p:pic>
        <p:nvPicPr>
          <p:cNvPr id="3" name="Рисунок 2" descr="Изображение выглядит как Графика, Шрифт, графический дизайн, символ&#10;&#10;Контент, сгенерированный ИИ, может содержать ошибки."/>
          <p:cNvPicPr>
            <a:picLocks noChangeAspect="1"/>
          </p:cNvPicPr>
          <p:nvPr userDrawn="1"/>
        </p:nvPicPr>
        <p:blipFill>
          <a:blip r:embed="rId3"/>
          <a:srcRect l="0" t="0" r="68206" b="0"/>
          <a:stretch/>
        </p:blipFill>
        <p:spPr bwMode="auto">
          <a:xfrm>
            <a:off x="198474" y="114025"/>
            <a:ext cx="1187303" cy="591269"/>
          </a:xfrm>
          <a:prstGeom prst="rect">
            <a:avLst/>
          </a:prstGeom>
        </p:spPr>
      </p:pic>
      <p:sp>
        <p:nvSpPr>
          <p:cNvPr id="4" name="Title 2"/>
          <p:cNvSpPr>
            <a:spLocks noGrp="1"/>
          </p:cNvSpPr>
          <p:nvPr>
            <p:ph type="title"/>
          </p:nvPr>
        </p:nvSpPr>
        <p:spPr bwMode="auto">
          <a:xfrm>
            <a:off x="1506278" y="5"/>
            <a:ext cx="9990397" cy="838198"/>
          </a:xfrm>
        </p:spPr>
        <p:txBody>
          <a:bodyPr anchor="ctr">
            <a:normAutofit/>
          </a:bodyPr>
          <a:lstStyle>
            <a:lvl1pPr>
              <a:tabLst>
                <a:tab pos="1079473" algn="l"/>
              </a:tabLst>
              <a:defRPr sz="2400" b="1">
                <a:solidFill>
                  <a:schemeClr val="tx2"/>
                </a:solidFill>
              </a:defRPr>
            </a:lvl1pPr>
          </a:lstStyle>
          <a:p>
            <a:pPr>
              <a:tabLst>
                <a:tab pos="809625" algn="l"/>
              </a:tabLst>
              <a:defRPr/>
            </a:pPr>
            <a:r>
              <a:rPr lang="en-US"/>
              <a:t>Click to edit Master title style</a:t>
            </a:r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theme" Target="../theme/theme1.xml"/><Relationship Id="rId11" Type="http://schemas.openxmlformats.org/officeDocument/2006/relationships/image" Target="../media/image1.emf"/><Relationship Id="rId12" Type="http://schemas.openxmlformats.org/officeDocument/2006/relationships/oleObject" Target="../embeddings/oleObject1.bin"/><Relationship Id="rId13" Type="http://schemas.openxmlformats.org/officeDocument/2006/relationships/image" Target="../media/image2.emf"/><Relationship Id="rId14" Type="http://schemas.openxmlformats.org/officeDocument/2006/relationships/oleObject" Target="../embeddings/oleObject2.bin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preserve="1">
  <p:cSld name="">
    <p:bg>
      <p:bgRef idx="1001">
        <a:schemeClr val="bg1"/>
      </p:bgRef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defRPr/>
            </a:pPr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defRPr/>
            </a:pPr>
            <a:r>
              <a:rPr lang="en-US"/>
              <a:t>Click to edit Master text styles</a:t>
            </a:r>
            <a:endParaRPr/>
          </a:p>
          <a:p>
            <a:pPr lvl="1">
              <a:defRPr/>
            </a:pPr>
            <a:r>
              <a:rPr lang="en-US"/>
              <a:t>Second level</a:t>
            </a:r>
            <a:endParaRPr/>
          </a:p>
          <a:p>
            <a:pPr lvl="2">
              <a:defRPr/>
            </a:pPr>
            <a:r>
              <a:rPr lang="en-US"/>
              <a:t>Third level</a:t>
            </a:r>
            <a:endParaRPr/>
          </a:p>
          <a:p>
            <a:pPr lvl="3">
              <a:defRPr/>
            </a:pPr>
            <a:r>
              <a:rPr lang="en-US"/>
              <a:t>Fourth level</a:t>
            </a:r>
            <a:endParaRPr/>
          </a:p>
          <a:p>
            <a:pPr lvl="4">
              <a:defRPr/>
            </a:pPr>
            <a:r>
              <a:rPr lang="en-US"/>
              <a:t>Fifth level</a:t>
            </a: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auto"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0DBE21CA-A3FE-4309-958A-99CD00563680}" type="slidenum">
              <a:rPr lang="ru-RU"/>
              <a:t/>
            </a:fld>
            <a:endParaRPr lang="ru-RU"/>
          </a:p>
        </p:txBody>
      </p:sp>
      <p:graphicFrame>
        <p:nvGraphicFramePr>
          <p:cNvPr id="0" name=""/>
          <p:cNvGraphicFramePr>
            <a:graphicFrameLocks xmlns:a="http://schemas.openxmlformats.org/drawingml/2006/main" noChangeAspect="1"/>
          </p:cNvGraphicFramePr>
          <p:nvPr>
            <p:extLst>
              <p:ext uri="{D42A27DB-BD31-4B8C-83A1-F6EECF244321}">
                <p14:modId xmlns:p14="http://schemas.microsoft.com/office/powerpoint/2010/main" val="2157879785"/>
              </p:ext>
            </p:extLst>
          </p:nvPr>
        </p:nvGraphicFramePr>
        <p:xfrm>
          <a:off x="1589" y="1589"/>
          <a:ext cx="1587" cy="1587"/>
        </p:xfrm>
        <a:graphic>
          <a:graphicData uri="http://schemas.openxmlformats.org/presentationml/2006/ole">
            <p:oleObj name="oleObj" r:id="rId12" imgW="0" imgH="0" progId="TCLayout.ActiveDocument.1">
              <p:embed/>
              <p:pic>
                <p:nvPicPr>
                  <p:cNvPr id="7" name=""/>
                  <p:cNvPicPr/>
                  <p:nvPr/>
                </p:nvPicPr>
                <p:blipFill>
                  <a:blip r:embed="rId11"/>
                  <a:stretch/>
                </p:blipFill>
                <p:spPr bwMode="auto">
                  <a:xfrm>
                    <a:off x="1589" y="1589"/>
                    <a:ext cx="1587" cy="1587"/>
                  </a:xfrm>
                  <a:prstGeom prst="rect">
                    <a:avLst/>
                  </a:prstGeom>
                </p:spPr>
              </p:pic>
            </p:oleObj>
          </a:graphicData>
        </a:graphic>
      </p:graphicFrame>
      <p:graphicFrame>
        <p:nvGraphicFramePr>
          <p:cNvPr id="0" name=""/>
          <p:cNvGraphicFramePr>
            <a:graphicFrameLocks xmlns:a="http://schemas.openxmlformats.org/drawingml/2006/main" noChangeAspect="1"/>
          </p:cNvGraphicFramePr>
          <p:nvPr>
            <p:extLst>
              <p:ext uri="{D42A27DB-BD31-4B8C-83A1-F6EECF244321}">
                <p14:modId xmlns:p14="http://schemas.microsoft.com/office/powerpoint/2010/main" val="2157879785"/>
              </p:ext>
            </p:extLst>
          </p:nvPr>
        </p:nvGraphicFramePr>
        <p:xfrm>
          <a:off x="1589" y="1589"/>
          <a:ext cx="1587" cy="1587"/>
        </p:xfrm>
        <a:graphic>
          <a:graphicData uri="http://schemas.openxmlformats.org/presentationml/2006/ole">
            <p:oleObj name="oleObj" r:id="rId14" imgW="0" imgH="0" progId="TCLayout.ActiveDocument.1">
              <p:embed/>
              <p:pic>
                <p:nvPicPr>
                  <p:cNvPr id="8" name=""/>
                  <p:cNvPicPr/>
                  <p:nvPr/>
                </p:nvPicPr>
                <p:blipFill>
                  <a:blip r:embed="rId13"/>
                  <a:stretch/>
                </p:blipFill>
                <p:spPr bwMode="auto">
                  <a:xfrm>
                    <a:off x="1589" y="1589"/>
                    <a:ext cx="1587" cy="1587"/>
                  </a:xfrm>
                  <a:prstGeom prst="rect">
                    <a:avLst/>
                  </a:prstGeom>
                </p:spPr>
              </p:pic>
            </p:oleObj>
          </a:graphicData>
        </a:graphic>
      </p:graphicFrame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xStyles>
    <p:titleStyle>
      <a:lvl1pPr algn="l" defTabSz="914332">
        <a:lnSpc>
          <a:spcPct val="90000"/>
        </a:lnSpc>
        <a:spcBef>
          <a:spcPts val="0"/>
        </a:spcBef>
        <a:buNone/>
        <a:defRPr sz="44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584" indent="-228584" algn="l" defTabSz="914332">
        <a:lnSpc>
          <a:spcPct val="90000"/>
        </a:lnSpc>
        <a:spcBef>
          <a:spcPts val="1000"/>
        </a:spcBef>
        <a:buClr>
          <a:schemeClr val="tx2"/>
        </a:buClr>
        <a:buSzPct val="100000"/>
        <a:buFont typeface="Arial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750" indent="-228584" algn="l" defTabSz="914332">
        <a:lnSpc>
          <a:spcPct val="90000"/>
        </a:lnSpc>
        <a:spcBef>
          <a:spcPts val="500"/>
        </a:spcBef>
        <a:buClr>
          <a:schemeClr val="tx2"/>
        </a:buClr>
        <a:buSzPct val="100000"/>
        <a:buFont typeface="Arial"/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2pPr>
      <a:lvl3pPr marL="1142914" indent="-228584" algn="l" defTabSz="914332">
        <a:lnSpc>
          <a:spcPct val="90000"/>
        </a:lnSpc>
        <a:spcBef>
          <a:spcPts val="500"/>
        </a:spcBef>
        <a:buClr>
          <a:schemeClr val="tx2"/>
        </a:buClr>
        <a:buSzPct val="100000"/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3pPr>
      <a:lvl4pPr marL="1600080" indent="-228584" algn="l" defTabSz="914332">
        <a:lnSpc>
          <a:spcPct val="90000"/>
        </a:lnSpc>
        <a:spcBef>
          <a:spcPts val="500"/>
        </a:spcBef>
        <a:buClr>
          <a:schemeClr val="tx2"/>
        </a:buClr>
        <a:buSzPct val="100000"/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2057247" indent="-228584" algn="l" defTabSz="914332">
        <a:lnSpc>
          <a:spcPct val="90000"/>
        </a:lnSpc>
        <a:spcBef>
          <a:spcPts val="500"/>
        </a:spcBef>
        <a:buClr>
          <a:schemeClr val="tx2"/>
        </a:buClr>
        <a:buSzPct val="100000"/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514412" indent="-228584" algn="l" defTabSz="914332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971578" indent="-228584" algn="l" defTabSz="914332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428744" indent="-228584" algn="l" defTabSz="914332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885910" indent="-228584" algn="l" defTabSz="914332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332"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marL="457167" algn="l" defTabSz="914332">
        <a:defRPr sz="1800">
          <a:solidFill>
            <a:schemeClr val="tx1"/>
          </a:solidFill>
          <a:latin typeface="+mn-lt"/>
          <a:ea typeface="+mn-ea"/>
          <a:cs typeface="+mn-cs"/>
        </a:defRPr>
      </a:lvl2pPr>
      <a:lvl3pPr marL="914332" algn="l" defTabSz="914332">
        <a:defRPr sz="1800">
          <a:solidFill>
            <a:schemeClr val="tx1"/>
          </a:solidFill>
          <a:latin typeface="+mn-lt"/>
          <a:ea typeface="+mn-ea"/>
          <a:cs typeface="+mn-cs"/>
        </a:defRPr>
      </a:lvl3pPr>
      <a:lvl4pPr marL="1371498" algn="l" defTabSz="914332"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1828664" algn="l" defTabSz="914332"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285830" algn="l" defTabSz="914332"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742994" algn="l" defTabSz="914332"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200160" algn="l" defTabSz="914332"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657327" algn="l" defTabSz="914332">
        <a:defRPr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3.png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4.png"/><Relationship Id="rId3" Type="http://schemas.openxmlformats.org/officeDocument/2006/relationships/image" Target="../media/media6.svg"/><Relationship Id="rId4" Type="http://schemas.openxmlformats.org/officeDocument/2006/relationships/hyperlink" Target="https://nspd.gov.ru" TargetMode="External"/><Relationship Id="rId5" Type="http://schemas.openxmlformats.org/officeDocument/2006/relationships/image" Target="../media/image15.png"/><Relationship Id="rId6" Type="http://schemas.openxmlformats.org/officeDocument/2006/relationships/image" Target="../media/media7.svg"/><Relationship Id="rId7" Type="http://schemas.openxmlformats.org/officeDocument/2006/relationships/image" Target="../media/image16.png"/><Relationship Id="rId8" Type="http://schemas.openxmlformats.org/officeDocument/2006/relationships/image" Target="../media/media8.svg"/><Relationship Id="rId9" Type="http://schemas.openxmlformats.org/officeDocument/2006/relationships/image" Target="../media/image17.png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8.png"/><Relationship Id="rId3" Type="http://schemas.openxmlformats.org/officeDocument/2006/relationships/image" Target="../media/media9.svg"/><Relationship Id="rId4" Type="http://schemas.openxmlformats.org/officeDocument/2006/relationships/image" Target="../media/image19.png"/><Relationship Id="rId5" Type="http://schemas.openxmlformats.org/officeDocument/2006/relationships/image" Target="../media/media10.svg"/><Relationship Id="rId6" Type="http://schemas.openxmlformats.org/officeDocument/2006/relationships/image" Target="../media/image20.png"/><Relationship Id="rId7" Type="http://schemas.openxmlformats.org/officeDocument/2006/relationships/image" Target="../media/media11.svg"/><Relationship Id="rId8" Type="http://schemas.openxmlformats.org/officeDocument/2006/relationships/image" Target="../media/image21.png"/><Relationship Id="rId9" Type="http://schemas.openxmlformats.org/officeDocument/2006/relationships/image" Target="../media/media12.svg"/><Relationship Id="rId10" Type="http://schemas.openxmlformats.org/officeDocument/2006/relationships/image" Target="../media/image22.png"/><Relationship Id="rId11" Type="http://schemas.openxmlformats.org/officeDocument/2006/relationships/image" Target="../media/media13.svg"/><Relationship Id="rId12" Type="http://schemas.openxmlformats.org/officeDocument/2006/relationships/image" Target="../media/image23.png"/><Relationship Id="rId13" Type="http://schemas.openxmlformats.org/officeDocument/2006/relationships/image" Target="../media/media14.svg"/><Relationship Id="rId14" Type="http://schemas.openxmlformats.org/officeDocument/2006/relationships/image" Target="../media/image24.png"/><Relationship Id="rId15" Type="http://schemas.openxmlformats.org/officeDocument/2006/relationships/image" Target="../media/media15.svg"/><Relationship Id="rId16" Type="http://schemas.openxmlformats.org/officeDocument/2006/relationships/image" Target="../media/image25.png"/><Relationship Id="rId17" Type="http://schemas.openxmlformats.org/officeDocument/2006/relationships/image" Target="../media/media16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915727931" name="Text 0"/>
          <p:cNvSpPr/>
          <p:nvPr/>
        </p:nvSpPr>
        <p:spPr bwMode="auto">
          <a:xfrm>
            <a:off x="891495" y="1885931"/>
            <a:ext cx="3773339" cy="38790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4000"/>
              </a:lnSpc>
              <a:buNone/>
              <a:defRPr/>
            </a:pPr>
            <a:r>
              <a:rPr lang="en-US" sz="2400" b="1">
                <a:solidFill>
                  <a:srgbClr val="FFF8F5"/>
                </a:solidFill>
                <a:latin typeface="Noto Serif HK Bold"/>
                <a:ea typeface="Noto Serif HK Bold"/>
                <a:cs typeface="Noto Serif HK Bold"/>
              </a:rPr>
              <a:t>Картография будущего</a:t>
            </a:r>
            <a:endParaRPr lang="en-US" sz="2400"/>
          </a:p>
        </p:txBody>
      </p:sp>
      <p:sp>
        <p:nvSpPr>
          <p:cNvPr id="10915841" name="Text 1"/>
          <p:cNvSpPr/>
          <p:nvPr/>
        </p:nvSpPr>
        <p:spPr bwMode="auto">
          <a:xfrm>
            <a:off x="891496" y="2653469"/>
            <a:ext cx="4722762" cy="213955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 algn="l">
              <a:lnSpc>
                <a:spcPct val="104000"/>
              </a:lnSpc>
              <a:buNone/>
              <a:defRPr/>
            </a:pPr>
            <a:r>
              <a:rPr lang="en-US" sz="3350" b="1">
                <a:solidFill>
                  <a:srgbClr val="FFF8F5"/>
                </a:solidFill>
                <a:latin typeface="Noto Serif HK Bold"/>
                <a:ea typeface="Noto Serif HK Bold"/>
                <a:cs typeface="Noto Serif HK Bold"/>
              </a:rPr>
              <a:t>Единая цифровая среда — экосистема пространственных данных</a:t>
            </a:r>
            <a:endParaRPr lang="en-US" sz="3350"/>
          </a:p>
        </p:txBody>
      </p:sp>
      <p:sp>
        <p:nvSpPr>
          <p:cNvPr id="429621034" name="Text 2"/>
          <p:cNvSpPr/>
          <p:nvPr/>
        </p:nvSpPr>
        <p:spPr bwMode="auto">
          <a:xfrm flipH="0" flipV="0">
            <a:off x="891495" y="5059929"/>
            <a:ext cx="4722762" cy="789857"/>
          </a:xfrm>
          <a:prstGeom prst="rect">
            <a:avLst/>
          </a:prstGeom>
          <a:noFill/>
          <a:ln/>
        </p:spPr>
        <p:txBody>
          <a:bodyPr vertOverflow="overflow" horzOverflow="overflow" vert="horz" wrap="square" lIns="0" tIns="0" rIns="0" bIns="0" numCol="1" spcCol="0" rtlCol="0" fromWordArt="0" anchor="t" anchorCtr="0" forceAA="0" upright="0" compatLnSpc="0">
            <a:normAutofit fontScale="95000" lnSpcReduction="1000"/>
          </a:bodyPr>
          <a:lstStyle/>
          <a:p>
            <a:pPr marL="0" indent="0" algn="l">
              <a:lnSpc>
                <a:spcPct val="133000"/>
              </a:lnSpc>
              <a:buNone/>
              <a:defRPr/>
            </a:pPr>
            <a:r>
              <a:rPr lang="en-US" sz="1200" b="1">
                <a:solidFill>
                  <a:schemeClr val="bg1"/>
                </a:solidFill>
                <a:latin typeface="Noto Serif HK"/>
                <a:ea typeface="Noto Serif HK"/>
                <a:cs typeface="Noto Serif HK"/>
              </a:rPr>
              <a:t>Стратегия пространственного развития, территориальное планирование, проектные изыскания, кадастровый учёт, услуги и аналитика — </a:t>
            </a:r>
            <a:r>
              <a:rPr lang="en-US" sz="1200" b="1">
                <a:solidFill>
                  <a:schemeClr val="bg1"/>
                </a:solidFill>
                <a:latin typeface="Noto Serif HK Bold"/>
                <a:ea typeface="Noto Serif HK Bold"/>
                <a:cs typeface="Noto Serif HK Bold"/>
              </a:rPr>
              <a:t>весь цикл в одной цифровой среде.</a:t>
            </a:r>
            <a:endParaRPr sz="1200" b="1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250" advClick="1">
        <p:fade thruBlk="0"/>
      </p:transition>
    </mc:Choice>
    <mc:Fallback>
      <p:transition spd="med" advClick="1">
        <p:fade thruBlk="0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2AEBC476-9252-C343-9FCE-489A77E2EA66}" type="slidenum">
              <a:rPr lang="ru-RU"/>
              <a:t/>
            </a:fld>
            <a:endParaRPr lang="ru-RU"/>
          </a:p>
        </p:txBody>
      </p:sp>
      <p:sp>
        <p:nvSpPr>
          <p:cNvPr id="1662009417" name="Text 0"/>
          <p:cNvSpPr/>
          <p:nvPr/>
        </p:nvSpPr>
        <p:spPr bwMode="auto">
          <a:xfrm>
            <a:off x="1350221" y="1031790"/>
            <a:ext cx="2636733" cy="37342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4000"/>
              </a:lnSpc>
              <a:buNone/>
              <a:defRPr/>
            </a:pPr>
            <a:r>
              <a:rPr lang="en-US" sz="2300" b="1">
                <a:solidFill>
                  <a:srgbClr val="002060"/>
                </a:solidFill>
                <a:highlight>
                  <a:srgbClr val="FFFFFF"/>
                </a:highlight>
                <a:latin typeface="Noto Serif HK Bold"/>
                <a:ea typeface="Noto Serif HK Bold"/>
                <a:cs typeface="Noto Serif HK Bold"/>
              </a:rPr>
              <a:t>Что такое НСПД?</a:t>
            </a:r>
            <a:endParaRPr sz="2300">
              <a:solidFill>
                <a:srgbClr val="002060"/>
              </a:solidFill>
              <a:highlight>
                <a:srgbClr val="FFFFFF"/>
              </a:highlight>
            </a:endParaRPr>
          </a:p>
        </p:txBody>
      </p:sp>
      <p:sp>
        <p:nvSpPr>
          <p:cNvPr id="952208081" name="Text 1"/>
          <p:cNvSpPr/>
          <p:nvPr/>
        </p:nvSpPr>
        <p:spPr bwMode="auto">
          <a:xfrm flipH="0" flipV="0">
            <a:off x="1377855" y="1572523"/>
            <a:ext cx="10062725" cy="1163822"/>
          </a:xfrm>
          <a:prstGeom prst="rect">
            <a:avLst/>
          </a:prstGeom>
          <a:noFill/>
          <a:ln/>
        </p:spPr>
        <p:txBody>
          <a:bodyPr vertOverflow="overflow" horzOverflow="overflow" vert="horz" wrap="square" lIns="0" tIns="0" rIns="0" bIns="0" numCol="1" spcCol="0" rtlCol="0" fromWordArt="0" anchor="t" anchorCtr="0" forceAA="0" upright="0" compatLnSpc="0">
            <a:normAutofit fontScale="75000" lnSpcReduction="5000"/>
          </a:bodyPr>
          <a:lstStyle/>
          <a:p>
            <a:pPr marL="0" indent="0" algn="l">
              <a:lnSpc>
                <a:spcPct val="130000"/>
              </a:lnSpc>
              <a:buNone/>
              <a:defRPr/>
            </a:pPr>
            <a:r>
              <a:rPr lang="en-US" sz="2000" b="1">
                <a:solidFill>
                  <a:srgbClr val="002060"/>
                </a:solidFill>
                <a:highlight>
                  <a:srgbClr val="FFFFFF"/>
                </a:highlight>
                <a:latin typeface="Noto Serif HK Bold"/>
                <a:ea typeface="Noto Serif HK Bold"/>
                <a:cs typeface="Noto Serif HK Bold"/>
              </a:rPr>
              <a:t>Национальная система пространственных данных (НСПД)</a:t>
            </a:r>
            <a:r>
              <a:rPr lang="en-US" sz="2000">
                <a:solidFill>
                  <a:srgbClr val="002060"/>
                </a:solidFill>
                <a:highlight>
                  <a:srgbClr val="FFFFFF"/>
                </a:highlight>
                <a:latin typeface="Noto Serif HK"/>
                <a:ea typeface="Noto Serif HK"/>
                <a:cs typeface="Noto Serif HK"/>
              </a:rPr>
              <a:t> —</a:t>
            </a:r>
            <a:endParaRPr sz="2000">
              <a:solidFill>
                <a:srgbClr val="002060"/>
              </a:solidFill>
              <a:highlight>
                <a:srgbClr val="FFFFFF"/>
              </a:highlight>
              <a:latin typeface="Noto Serif HK"/>
              <a:ea typeface="Noto Serif HK"/>
              <a:cs typeface="Noto Serif HK"/>
            </a:endParaRPr>
          </a:p>
          <a:p>
            <a:pPr marL="0" indent="0" algn="l">
              <a:lnSpc>
                <a:spcPct val="130000"/>
              </a:lnSpc>
              <a:buNone/>
              <a:defRPr/>
            </a:pPr>
            <a:r>
              <a:rPr lang="en-US" sz="2000">
                <a:solidFill>
                  <a:srgbClr val="002060"/>
                </a:solidFill>
                <a:highlight>
                  <a:srgbClr val="FFFFFF"/>
                </a:highlight>
                <a:latin typeface="Noto Serif HK"/>
                <a:ea typeface="Noto Serif HK"/>
                <a:cs typeface="Noto Serif HK"/>
              </a:rPr>
              <a:t>один из самых масштабных и технологически сложных проектов цифровизации в России. </a:t>
            </a:r>
            <a:br>
              <a:rPr lang="en-US" sz="2000">
                <a:solidFill>
                  <a:srgbClr val="002060"/>
                </a:solidFill>
                <a:highlight>
                  <a:srgbClr val="FFFFFF"/>
                </a:highlight>
                <a:latin typeface="Noto Serif HK"/>
                <a:ea typeface="Noto Serif HK"/>
                <a:cs typeface="Noto Serif HK"/>
              </a:rPr>
            </a:br>
            <a:r>
              <a:rPr lang="en-US" sz="2000">
                <a:solidFill>
                  <a:srgbClr val="002060"/>
                </a:solidFill>
                <a:highlight>
                  <a:srgbClr val="FFFFFF"/>
                </a:highlight>
                <a:latin typeface="Noto Serif HK"/>
                <a:ea typeface="Noto Serif HK"/>
                <a:cs typeface="Noto Serif HK"/>
              </a:rPr>
              <a:t>Это не просто карты и координаты, а ц</a:t>
            </a:r>
            <a:r>
              <a:rPr lang="en-US" sz="2000">
                <a:solidFill>
                  <a:srgbClr val="002060"/>
                </a:solidFill>
                <a:highlight>
                  <a:srgbClr val="FFFFFF"/>
                </a:highlight>
                <a:latin typeface="Noto Serif HK"/>
                <a:ea typeface="Noto Serif HK"/>
                <a:cs typeface="Noto Serif HK"/>
              </a:rPr>
              <a:t>елая цифровая экосистема, меняющая подход к управлению территорией, экономике и повсе</a:t>
            </a:r>
            <a:r>
              <a:rPr lang="en-US" sz="2000">
                <a:solidFill>
                  <a:srgbClr val="002060"/>
                </a:solidFill>
                <a:highlight>
                  <a:srgbClr val="FFFFFF"/>
                </a:highlight>
                <a:latin typeface="Noto Serif HK"/>
                <a:ea typeface="Noto Serif HK"/>
                <a:cs typeface="Noto Serif HK"/>
              </a:rPr>
              <a:t>дневной жиз</a:t>
            </a:r>
            <a:r>
              <a:rPr lang="en-US" sz="2000">
                <a:solidFill>
                  <a:srgbClr val="002060"/>
                </a:solidFill>
                <a:highlight>
                  <a:srgbClr val="FFFFFF"/>
                </a:highlight>
                <a:latin typeface="Noto Serif HK"/>
                <a:ea typeface="Noto Serif HK"/>
                <a:cs typeface="Noto Serif HK"/>
              </a:rPr>
              <a:t>ни.</a:t>
            </a:r>
            <a:endParaRPr sz="1200">
              <a:solidFill>
                <a:srgbClr val="002060"/>
              </a:solidFill>
              <a:highlight>
                <a:srgbClr val="FFFFFF"/>
              </a:highlight>
            </a:endParaRPr>
          </a:p>
        </p:txBody>
      </p:sp>
      <p:sp>
        <p:nvSpPr>
          <p:cNvPr id="935104445" name="Text 3"/>
          <p:cNvSpPr/>
          <p:nvPr/>
        </p:nvSpPr>
        <p:spPr bwMode="auto">
          <a:xfrm flipH="0" flipV="0">
            <a:off x="1350221" y="2880119"/>
            <a:ext cx="1200197" cy="43355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04000"/>
              </a:lnSpc>
              <a:buNone/>
              <a:defRPr/>
            </a:pPr>
            <a:r>
              <a:rPr lang="en-US" sz="2400" b="1">
                <a:solidFill>
                  <a:srgbClr val="002060"/>
                </a:solidFill>
                <a:highlight>
                  <a:srgbClr val="FFFFFF"/>
                </a:highlight>
                <a:latin typeface="Noto Serif HK Bold"/>
                <a:ea typeface="Noto Serif HK Bold"/>
                <a:cs typeface="Noto Serif HK Bold"/>
              </a:rPr>
              <a:t>Основа</a:t>
            </a:r>
            <a:endParaRPr sz="2400">
              <a:solidFill>
                <a:srgbClr val="002060"/>
              </a:solidFill>
              <a:highlight>
                <a:srgbClr val="FFFFFF"/>
              </a:highlight>
            </a:endParaRPr>
          </a:p>
        </p:txBody>
      </p:sp>
      <p:sp>
        <p:nvSpPr>
          <p:cNvPr id="1781378442" name="Text 4"/>
          <p:cNvSpPr/>
          <p:nvPr/>
        </p:nvSpPr>
        <p:spPr bwMode="auto">
          <a:xfrm flipH="0" flipV="0">
            <a:off x="1350221" y="3424444"/>
            <a:ext cx="4328401" cy="1641871"/>
          </a:xfrm>
          <a:prstGeom prst="rect">
            <a:avLst/>
          </a:prstGeom>
          <a:noFill/>
          <a:ln/>
        </p:spPr>
        <p:txBody>
          <a:bodyPr vertOverflow="overflow" horzOverflow="overflow" vert="horz" wrap="square" lIns="0" tIns="0" rIns="0" bIns="0" numCol="1" spcCol="0" rtlCol="0" fromWordArt="0" anchor="t" anchorCtr="0" forceAA="0" upright="0" compatLnSpc="0">
            <a:normAutofit fontScale="70000" lnSpcReduction="6000"/>
          </a:bodyPr>
          <a:lstStyle/>
          <a:p>
            <a:pPr marL="0" indent="0" algn="l">
              <a:lnSpc>
                <a:spcPct val="130000"/>
              </a:lnSpc>
              <a:buNone/>
              <a:defRPr/>
            </a:pPr>
            <a:r>
              <a:rPr lang="en-US" sz="2000">
                <a:solidFill>
                  <a:srgbClr val="002060"/>
                </a:solidFill>
                <a:highlight>
                  <a:srgbClr val="FFFFFF"/>
                </a:highlight>
                <a:latin typeface="Noto Serif HK"/>
                <a:ea typeface="Noto Serif HK"/>
                <a:cs typeface="Noto Serif HK"/>
              </a:rPr>
              <a:t>Единая государственная цифровая платформа с централизованным хранением и обработкой пространственной информации на облачных технологиях, обеспечивающих масштабируемость и надёжность</a:t>
            </a:r>
            <a:endParaRPr sz="2000">
              <a:solidFill>
                <a:srgbClr val="002060"/>
              </a:solidFill>
              <a:highlight>
                <a:srgbClr val="FFFFFF"/>
              </a:highlight>
            </a:endParaRPr>
          </a:p>
        </p:txBody>
      </p:sp>
      <p:sp>
        <p:nvSpPr>
          <p:cNvPr id="1414635792" name="Text 6"/>
          <p:cNvSpPr/>
          <p:nvPr/>
        </p:nvSpPr>
        <p:spPr bwMode="auto">
          <a:xfrm flipH="0" flipV="0">
            <a:off x="6513125" y="2965330"/>
            <a:ext cx="2449839" cy="34834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04000"/>
              </a:lnSpc>
              <a:buNone/>
              <a:defRPr/>
            </a:pPr>
            <a:r>
              <a:rPr lang="en-US" sz="2400" b="1">
                <a:solidFill>
                  <a:srgbClr val="002060"/>
                </a:solidFill>
                <a:highlight>
                  <a:srgbClr val="FFFFFF"/>
                </a:highlight>
                <a:latin typeface="Noto Serif HK Bold"/>
                <a:ea typeface="Noto Serif HK Bold"/>
                <a:cs typeface="Noto Serif HK Bold"/>
              </a:rPr>
              <a:t>Технологии</a:t>
            </a:r>
            <a:endParaRPr sz="2400">
              <a:solidFill>
                <a:srgbClr val="002060"/>
              </a:solidFill>
              <a:highlight>
                <a:srgbClr val="FFFFFF"/>
              </a:highlight>
            </a:endParaRPr>
          </a:p>
        </p:txBody>
      </p:sp>
      <p:sp>
        <p:nvSpPr>
          <p:cNvPr id="418132803" name="Text 7"/>
          <p:cNvSpPr/>
          <p:nvPr/>
        </p:nvSpPr>
        <p:spPr bwMode="auto">
          <a:xfrm flipH="0" flipV="0">
            <a:off x="6513125" y="3377280"/>
            <a:ext cx="3803548" cy="1079700"/>
          </a:xfrm>
          <a:prstGeom prst="rect">
            <a:avLst/>
          </a:prstGeom>
          <a:noFill/>
          <a:ln/>
        </p:spPr>
        <p:txBody>
          <a:bodyPr vertOverflow="overflow" horzOverflow="overflow" vert="horz" wrap="square" lIns="0" tIns="0" rIns="0" bIns="0" numCol="1" spcCol="0" rtlCol="0" fromWordArt="0" anchor="t" anchorCtr="0" forceAA="0" upright="0" compatLnSpc="0">
            <a:normAutofit fontScale="70000" lnSpcReduction="6000"/>
          </a:bodyPr>
          <a:lstStyle/>
          <a:p>
            <a:pPr marL="0" indent="0" algn="l">
              <a:lnSpc>
                <a:spcPct val="130000"/>
              </a:lnSpc>
              <a:buNone/>
              <a:defRPr/>
            </a:pPr>
            <a:r>
              <a:rPr lang="en-US" sz="2000">
                <a:solidFill>
                  <a:srgbClr val="002060"/>
                </a:solidFill>
                <a:highlight>
                  <a:srgbClr val="FFFFFF"/>
                </a:highlight>
                <a:latin typeface="Noto Serif HK"/>
                <a:ea typeface="Noto Serif HK"/>
                <a:cs typeface="Noto Serif HK"/>
              </a:rPr>
              <a:t>Геоинформатика, искусственный интеллект и большие данные для решения задач государственного управления, бизнеса и общества</a:t>
            </a:r>
            <a:endParaRPr sz="2000">
              <a:solidFill>
                <a:srgbClr val="002060"/>
              </a:solidFill>
              <a:highlight>
                <a:srgbClr val="FFFFFF"/>
              </a:highlight>
            </a:endParaRPr>
          </a:p>
        </p:txBody>
      </p:sp>
      <p:sp>
        <p:nvSpPr>
          <p:cNvPr id="1733271240" name="Text 9"/>
          <p:cNvSpPr/>
          <p:nvPr/>
        </p:nvSpPr>
        <p:spPr bwMode="auto">
          <a:xfrm flipH="0" flipV="0">
            <a:off x="1468390" y="5256721"/>
            <a:ext cx="1075523" cy="2925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04000"/>
              </a:lnSpc>
              <a:buNone/>
              <a:defRPr/>
            </a:pPr>
            <a:r>
              <a:rPr lang="en-US" sz="2400" b="1">
                <a:solidFill>
                  <a:srgbClr val="002060"/>
                </a:solidFill>
                <a:highlight>
                  <a:srgbClr val="FFFFFF"/>
                </a:highlight>
                <a:latin typeface="Noto Serif HK Bold"/>
                <a:ea typeface="Noto Serif HK Bold"/>
                <a:cs typeface="Noto Serif HK Bold"/>
              </a:rPr>
              <a:t>Охват</a:t>
            </a:r>
            <a:endParaRPr sz="2400">
              <a:solidFill>
                <a:srgbClr val="002060"/>
              </a:solidFill>
              <a:highlight>
                <a:srgbClr val="FFFFFF"/>
              </a:highlight>
            </a:endParaRPr>
          </a:p>
        </p:txBody>
      </p:sp>
      <p:sp>
        <p:nvSpPr>
          <p:cNvPr id="2082796906" name="Text 10"/>
          <p:cNvSpPr/>
          <p:nvPr/>
        </p:nvSpPr>
        <p:spPr bwMode="auto">
          <a:xfrm flipH="0" flipV="0">
            <a:off x="1468390" y="5640806"/>
            <a:ext cx="9972190" cy="523485"/>
          </a:xfrm>
          <a:prstGeom prst="rect">
            <a:avLst/>
          </a:prstGeom>
          <a:noFill/>
          <a:ln/>
        </p:spPr>
        <p:txBody>
          <a:bodyPr vertOverflow="overflow" horzOverflow="overflow" vert="horz" wrap="square" lIns="0" tIns="0" rIns="0" bIns="0" numCol="1" spcCol="0" rtlCol="0" fromWordArt="0" anchor="t" anchorCtr="0" forceAA="0" upright="0" compatLnSpc="0">
            <a:normAutofit fontScale="70000" lnSpcReduction="6000"/>
          </a:bodyPr>
          <a:lstStyle/>
          <a:p>
            <a:pPr marL="0" indent="0" algn="l">
              <a:lnSpc>
                <a:spcPct val="130000"/>
              </a:lnSpc>
              <a:buNone/>
              <a:defRPr/>
            </a:pPr>
            <a:r>
              <a:rPr lang="en-US" sz="2000">
                <a:solidFill>
                  <a:srgbClr val="002060"/>
                </a:solidFill>
                <a:highlight>
                  <a:srgbClr val="FFFFFF"/>
                </a:highlight>
                <a:latin typeface="Noto Serif HK"/>
                <a:ea typeface="Noto Serif HK"/>
                <a:cs typeface="Noto Serif HK"/>
              </a:rPr>
              <a:t>Вся страна — от федерального уровня до муниципалитетов, от государственного управления </a:t>
            </a:r>
            <a:br>
              <a:rPr lang="en-US" sz="2000">
                <a:solidFill>
                  <a:srgbClr val="002060"/>
                </a:solidFill>
                <a:highlight>
                  <a:srgbClr val="FFFFFF"/>
                </a:highlight>
                <a:latin typeface="Noto Serif HK"/>
                <a:ea typeface="Noto Serif HK"/>
                <a:cs typeface="Noto Serif HK"/>
              </a:rPr>
            </a:br>
            <a:r>
              <a:rPr lang="en-US" sz="2000">
                <a:solidFill>
                  <a:srgbClr val="002060"/>
                </a:solidFill>
                <a:highlight>
                  <a:srgbClr val="FFFFFF"/>
                </a:highlight>
                <a:latin typeface="Noto Serif HK"/>
                <a:ea typeface="Noto Serif HK"/>
                <a:cs typeface="Noto Serif HK"/>
              </a:rPr>
              <a:t>до повседневной жизни граждан</a:t>
            </a:r>
            <a:endParaRPr sz="2000">
              <a:solidFill>
                <a:srgbClr val="002060"/>
              </a:solidFill>
              <a:highlight>
                <a:srgbClr val="FFFFFF"/>
              </a:highlight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1">
        <p:fade thruBlk="0"/>
      </p:transition>
    </mc:Choice>
    <mc:Fallback>
      <p:transition spd="med" advClick="1">
        <p:fade thruBlk="0"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774801429" name="Slide Number Placeholder 1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DEEC8622-A2A8-056A-D870-A8A23151F7C0}" type="slidenum">
              <a:rPr lang="ru-RU"/>
              <a:t/>
            </a:fld>
            <a:endParaRPr lang="ru-RU"/>
          </a:p>
        </p:txBody>
      </p:sp>
      <p:sp>
        <p:nvSpPr>
          <p:cNvPr id="101864281" name="Text 0"/>
          <p:cNvSpPr/>
          <p:nvPr/>
        </p:nvSpPr>
        <p:spPr bwMode="auto">
          <a:xfrm flipH="0" flipV="0">
            <a:off x="943517" y="1233139"/>
            <a:ext cx="6587543" cy="52808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04000"/>
              </a:lnSpc>
              <a:buNone/>
              <a:defRPr/>
            </a:pPr>
            <a:r>
              <a:rPr lang="en-US" sz="2400" b="1">
                <a:solidFill>
                  <a:srgbClr val="002060"/>
                </a:solidFill>
                <a:highlight>
                  <a:srgbClr val="FFFFFF"/>
                </a:highlight>
                <a:latin typeface="Noto Serif HK Bold"/>
                <a:ea typeface="Noto Serif HK Bold"/>
                <a:cs typeface="Noto Serif HK Bold"/>
              </a:rPr>
              <a:t>Интегрированные данные и сервисы</a:t>
            </a:r>
            <a:endParaRPr sz="2400">
              <a:solidFill>
                <a:srgbClr val="002060"/>
              </a:solidFill>
              <a:highlight>
                <a:srgbClr val="FFFFFF"/>
              </a:highlight>
            </a:endParaRPr>
          </a:p>
        </p:txBody>
      </p:sp>
      <p:sp>
        <p:nvSpPr>
          <p:cNvPr id="1308134125" name="Text 2"/>
          <p:cNvSpPr/>
          <p:nvPr/>
        </p:nvSpPr>
        <p:spPr bwMode="auto">
          <a:xfrm flipH="0" flipV="0">
            <a:off x="978194" y="2147617"/>
            <a:ext cx="2832724" cy="36735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04000"/>
              </a:lnSpc>
              <a:buNone/>
              <a:defRPr/>
            </a:pPr>
            <a:r>
              <a:rPr lang="en-US" sz="1400" b="1">
                <a:solidFill>
                  <a:srgbClr val="002060"/>
                </a:solidFill>
                <a:highlight>
                  <a:srgbClr val="FFFFFF"/>
                </a:highlight>
                <a:latin typeface="Noto Serif HK Bold"/>
                <a:ea typeface="Noto Serif HK Bold"/>
                <a:cs typeface="Noto Serif HK Bold"/>
              </a:rPr>
              <a:t>Источники данных в НСПД</a:t>
            </a:r>
            <a:endParaRPr sz="1400">
              <a:solidFill>
                <a:srgbClr val="002060"/>
              </a:solidFill>
              <a:highlight>
                <a:srgbClr val="FFFFFF"/>
              </a:highlight>
            </a:endParaRPr>
          </a:p>
        </p:txBody>
      </p:sp>
      <p:sp>
        <p:nvSpPr>
          <p:cNvPr id="1111852883" name="Text 3"/>
          <p:cNvSpPr/>
          <p:nvPr/>
        </p:nvSpPr>
        <p:spPr bwMode="auto">
          <a:xfrm flipH="0" flipV="0">
            <a:off x="978194" y="2637506"/>
            <a:ext cx="3855242" cy="1621785"/>
          </a:xfrm>
          <a:prstGeom prst="rect">
            <a:avLst/>
          </a:prstGeom>
          <a:noFill/>
          <a:ln/>
        </p:spPr>
        <p:txBody>
          <a:bodyPr vertOverflow="overflow" horzOverflow="overflow" vert="horz" wrap="square" lIns="0" tIns="0" rIns="0" bIns="0" numCol="1" spcCol="0" rtlCol="0" fromWordArt="0" anchor="t" anchorCtr="0" forceAA="0" upright="0" compatLnSpc="0">
            <a:normAutofit/>
          </a:bodyPr>
          <a:lstStyle/>
          <a:p>
            <a:pPr marL="193039" indent="-193039" algn="l">
              <a:lnSpc>
                <a:spcPct val="133000"/>
              </a:lnSpc>
              <a:buSzPct val="100000"/>
              <a:buChar char="•"/>
              <a:defRPr/>
            </a:pPr>
            <a:r>
              <a:rPr lang="en-US" sz="1200">
                <a:solidFill>
                  <a:srgbClr val="002060"/>
                </a:solidFill>
                <a:highlight>
                  <a:srgbClr val="FFFFFF"/>
                </a:highlight>
                <a:latin typeface="Noto Serif HK"/>
                <a:ea typeface="Noto Serif HK"/>
                <a:cs typeface="Noto Serif HK"/>
              </a:rPr>
              <a:t>Геодезические </a:t>
            </a:r>
            <a:r>
              <a:rPr lang="en-US" sz="1200">
                <a:solidFill>
                  <a:srgbClr val="002060"/>
                </a:solidFill>
                <a:highlight>
                  <a:srgbClr val="FFFFFF"/>
                </a:highlight>
                <a:latin typeface="Noto Serif HK"/>
                <a:ea typeface="Noto Serif HK"/>
                <a:cs typeface="Noto Serif HK"/>
              </a:rPr>
              <a:t>данные (координаты, высоты)</a:t>
            </a:r>
            <a:endParaRPr sz="1200">
              <a:solidFill>
                <a:srgbClr val="002060"/>
              </a:solidFill>
              <a:highlight>
                <a:srgbClr val="FFFFFF"/>
              </a:highlight>
            </a:endParaRPr>
          </a:p>
          <a:p>
            <a:pPr marL="193039" indent="-193039" algn="l">
              <a:lnSpc>
                <a:spcPct val="133000"/>
              </a:lnSpc>
              <a:buSzPct val="100000"/>
              <a:buChar char="•"/>
              <a:defRPr/>
            </a:pPr>
            <a:r>
              <a:rPr lang="en-US" sz="1200">
                <a:solidFill>
                  <a:srgbClr val="002060"/>
                </a:solidFill>
                <a:highlight>
                  <a:srgbClr val="FFFFFF"/>
                </a:highlight>
                <a:latin typeface="Noto Serif HK"/>
                <a:ea typeface="Noto Serif HK"/>
                <a:cs typeface="Noto Serif HK"/>
              </a:rPr>
              <a:t>Картографические материалы разных масштабов</a:t>
            </a:r>
            <a:endParaRPr sz="1200">
              <a:solidFill>
                <a:srgbClr val="002060"/>
              </a:solidFill>
              <a:highlight>
                <a:srgbClr val="FFFFFF"/>
              </a:highlight>
            </a:endParaRPr>
          </a:p>
          <a:p>
            <a:pPr marL="193039" indent="-193039" algn="l">
              <a:lnSpc>
                <a:spcPct val="133000"/>
              </a:lnSpc>
              <a:buSzPct val="100000"/>
              <a:buChar char="•"/>
              <a:defRPr/>
            </a:pPr>
            <a:r>
              <a:rPr lang="en-US" sz="1200">
                <a:solidFill>
                  <a:srgbClr val="002060"/>
                </a:solidFill>
                <a:highlight>
                  <a:srgbClr val="FFFFFF"/>
                </a:highlight>
                <a:latin typeface="Noto Serif HK"/>
                <a:ea typeface="Noto Serif HK"/>
                <a:cs typeface="Noto Serif HK"/>
              </a:rPr>
              <a:t>Аэрофотоснимки и космоснимки (ДЗЗ)</a:t>
            </a:r>
            <a:endParaRPr sz="1200">
              <a:solidFill>
                <a:srgbClr val="002060"/>
              </a:solidFill>
              <a:highlight>
                <a:srgbClr val="FFFFFF"/>
              </a:highlight>
            </a:endParaRPr>
          </a:p>
          <a:p>
            <a:pPr marL="193039" indent="-193039" algn="l">
              <a:lnSpc>
                <a:spcPct val="133000"/>
              </a:lnSpc>
              <a:buSzPct val="100000"/>
              <a:buChar char="•"/>
              <a:defRPr/>
            </a:pPr>
            <a:r>
              <a:rPr lang="en-US" sz="1200">
                <a:solidFill>
                  <a:srgbClr val="002060"/>
                </a:solidFill>
                <a:highlight>
                  <a:srgbClr val="FFFFFF"/>
                </a:highlight>
                <a:latin typeface="Noto Serif HK"/>
                <a:ea typeface="Noto Serif HK"/>
                <a:cs typeface="Noto Serif HK"/>
              </a:rPr>
              <a:t>Информация из ЕГРН</a:t>
            </a:r>
            <a:endParaRPr sz="1200">
              <a:solidFill>
                <a:srgbClr val="002060"/>
              </a:solidFill>
              <a:highlight>
                <a:srgbClr val="FFFFFF"/>
              </a:highlight>
            </a:endParaRPr>
          </a:p>
          <a:p>
            <a:pPr marL="193039" indent="-193039" algn="l">
              <a:lnSpc>
                <a:spcPct val="133000"/>
              </a:lnSpc>
              <a:buSzPct val="100000"/>
              <a:buChar char="•"/>
              <a:defRPr/>
            </a:pPr>
            <a:r>
              <a:rPr lang="en-US" sz="1200">
                <a:solidFill>
                  <a:srgbClr val="002060"/>
                </a:solidFill>
                <a:highlight>
                  <a:srgbClr val="FFFFFF"/>
                </a:highlight>
                <a:latin typeface="Noto Serif HK"/>
                <a:ea typeface="Noto Serif HK"/>
                <a:cs typeface="Noto Serif HK"/>
              </a:rPr>
              <a:t>Данные других государственных систем</a:t>
            </a:r>
            <a:endParaRPr sz="1200">
              <a:solidFill>
                <a:srgbClr val="002060"/>
              </a:solidFill>
              <a:highlight>
                <a:srgbClr val="FFFFFF"/>
              </a:highlight>
            </a:endParaRPr>
          </a:p>
        </p:txBody>
      </p:sp>
      <p:sp>
        <p:nvSpPr>
          <p:cNvPr id="591704903" name="Text 4"/>
          <p:cNvSpPr/>
          <p:nvPr/>
        </p:nvSpPr>
        <p:spPr bwMode="auto">
          <a:xfrm flipH="0" flipV="0">
            <a:off x="978194" y="4489295"/>
            <a:ext cx="3855242" cy="185394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 algn="l">
              <a:lnSpc>
                <a:spcPct val="133000"/>
              </a:lnSpc>
              <a:buNone/>
              <a:defRPr/>
            </a:pPr>
            <a:r>
              <a:rPr lang="en-US" sz="1200">
                <a:solidFill>
                  <a:srgbClr val="002060"/>
                </a:solidFill>
                <a:highlight>
                  <a:srgbClr val="FFFFFF"/>
                </a:highlight>
                <a:latin typeface="Noto Serif HK"/>
                <a:ea typeface="Noto Serif HK"/>
                <a:cs typeface="Noto Serif HK"/>
              </a:rPr>
              <a:t>Система собирает, обрабатывает и хранит пространственные данные, обеспечивая их точность и доступность. Через геопорталы пользователи могут искать, просматривать </a:t>
            </a:r>
            <a:br>
              <a:rPr lang="en-US" sz="1200">
                <a:solidFill>
                  <a:srgbClr val="002060"/>
                </a:solidFill>
                <a:highlight>
                  <a:srgbClr val="FFFFFF"/>
                </a:highlight>
                <a:latin typeface="Noto Serif HK"/>
                <a:ea typeface="Noto Serif HK"/>
                <a:cs typeface="Noto Serif HK"/>
              </a:rPr>
            </a:br>
            <a:r>
              <a:rPr lang="en-US" sz="1200">
                <a:solidFill>
                  <a:srgbClr val="002060"/>
                </a:solidFill>
                <a:highlight>
                  <a:srgbClr val="FFFFFF"/>
                </a:highlight>
                <a:latin typeface="Noto Serif HK"/>
                <a:ea typeface="Noto Serif HK"/>
                <a:cs typeface="Noto Serif HK"/>
              </a:rPr>
              <a:t>и анализировать информацию.</a:t>
            </a:r>
            <a:endParaRPr sz="1200">
              <a:solidFill>
                <a:srgbClr val="002060"/>
              </a:solidFill>
              <a:highlight>
                <a:srgbClr val="FFFFFF"/>
              </a:highlight>
            </a:endParaRPr>
          </a:p>
        </p:txBody>
      </p:sp>
      <p:sp>
        <p:nvSpPr>
          <p:cNvPr id="1638530369" name="Text 5"/>
          <p:cNvSpPr/>
          <p:nvPr/>
        </p:nvSpPr>
        <p:spPr bwMode="auto">
          <a:xfrm flipH="0" flipV="0">
            <a:off x="5175444" y="2147617"/>
            <a:ext cx="4691936" cy="36735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04000"/>
              </a:lnSpc>
              <a:buNone/>
              <a:defRPr/>
            </a:pPr>
            <a:r>
              <a:rPr lang="en-US" sz="1400" b="1">
                <a:solidFill>
                  <a:srgbClr val="002060"/>
                </a:solidFill>
                <a:highlight>
                  <a:srgbClr val="FFFFFF"/>
                </a:highlight>
                <a:latin typeface="Noto Serif HK Bold"/>
                <a:ea typeface="Noto Serif HK Bold"/>
                <a:cs typeface="Noto Serif HK Bold"/>
              </a:rPr>
              <a:t>Электронные сервисы платформы</a:t>
            </a:r>
            <a:endParaRPr sz="1400">
              <a:solidFill>
                <a:srgbClr val="002060"/>
              </a:solidFill>
              <a:highlight>
                <a:srgbClr val="FFFFFF"/>
              </a:highlight>
            </a:endParaRPr>
          </a:p>
        </p:txBody>
      </p:sp>
      <p:sp>
        <p:nvSpPr>
          <p:cNvPr id="1298923793" name="Text 6"/>
          <p:cNvSpPr/>
          <p:nvPr/>
        </p:nvSpPr>
        <p:spPr bwMode="auto">
          <a:xfrm flipH="0" flipV="0">
            <a:off x="5175444" y="2637506"/>
            <a:ext cx="4763823" cy="1783530"/>
          </a:xfrm>
          <a:prstGeom prst="rect">
            <a:avLst/>
          </a:prstGeom>
          <a:noFill/>
          <a:ln/>
        </p:spPr>
        <p:txBody>
          <a:bodyPr vertOverflow="overflow" horzOverflow="overflow" vert="horz" wrap="square" lIns="0" tIns="0" rIns="0" bIns="0" numCol="1" spcCol="0" rtlCol="0" fromWordArt="0" anchor="t" anchorCtr="0" forceAA="0" upright="0" compatLnSpc="0">
            <a:normAutofit/>
          </a:bodyPr>
          <a:lstStyle/>
          <a:p>
            <a:pPr marL="193039" indent="-193039" algn="l">
              <a:lnSpc>
                <a:spcPct val="133000"/>
              </a:lnSpc>
              <a:buSzPct val="100000"/>
              <a:buChar char="•"/>
              <a:defRPr/>
            </a:pPr>
            <a:r>
              <a:rPr lang="en-US" sz="1200">
                <a:solidFill>
                  <a:srgbClr val="002060"/>
                </a:solidFill>
                <a:highlight>
                  <a:srgbClr val="FFFFFF"/>
                </a:highlight>
                <a:latin typeface="Noto Serif HK"/>
                <a:ea typeface="Noto Serif HK"/>
                <a:cs typeface="Noto Serif HK"/>
              </a:rPr>
              <a:t>Сервис «Согласования в стройке»</a:t>
            </a:r>
            <a:endParaRPr sz="1200">
              <a:solidFill>
                <a:srgbClr val="002060"/>
              </a:solidFill>
              <a:highlight>
                <a:srgbClr val="FFFFFF"/>
              </a:highlight>
            </a:endParaRPr>
          </a:p>
          <a:p>
            <a:pPr marL="193039" indent="-193039" algn="l">
              <a:lnSpc>
                <a:spcPct val="133000"/>
              </a:lnSpc>
              <a:buSzPct val="100000"/>
              <a:buChar char="•"/>
              <a:defRPr/>
            </a:pPr>
            <a:r>
              <a:rPr lang="en-US" sz="1200">
                <a:solidFill>
                  <a:srgbClr val="002060"/>
                </a:solidFill>
                <a:highlight>
                  <a:srgbClr val="FFFFFF"/>
                </a:highlight>
                <a:latin typeface="Noto Serif HK"/>
                <a:ea typeface="Noto Serif HK"/>
                <a:cs typeface="Noto Serif HK"/>
              </a:rPr>
              <a:t>Сервис «Комплексное развитие территории»</a:t>
            </a:r>
            <a:endParaRPr sz="1200">
              <a:solidFill>
                <a:srgbClr val="002060"/>
              </a:solidFill>
              <a:highlight>
                <a:srgbClr val="FFFFFF"/>
              </a:highlight>
            </a:endParaRPr>
          </a:p>
          <a:p>
            <a:pPr marL="193039" indent="-193039" algn="l">
              <a:lnSpc>
                <a:spcPct val="133000"/>
              </a:lnSpc>
              <a:buSzPct val="100000"/>
              <a:buChar char="•"/>
              <a:defRPr/>
            </a:pPr>
            <a:r>
              <a:rPr lang="en-US" sz="1200">
                <a:solidFill>
                  <a:srgbClr val="002060"/>
                </a:solidFill>
                <a:highlight>
                  <a:srgbClr val="FFFFFF"/>
                </a:highlight>
                <a:latin typeface="Noto Serif HK"/>
                <a:ea typeface="Noto Serif HK"/>
                <a:cs typeface="Noto Serif HK"/>
              </a:rPr>
              <a:t>Сервис «Земля для туризма»</a:t>
            </a:r>
            <a:endParaRPr sz="1200">
              <a:solidFill>
                <a:srgbClr val="002060"/>
              </a:solidFill>
              <a:highlight>
                <a:srgbClr val="FFFFFF"/>
              </a:highlight>
            </a:endParaRPr>
          </a:p>
          <a:p>
            <a:pPr marL="193039" indent="-193039" algn="l">
              <a:lnSpc>
                <a:spcPct val="133000"/>
              </a:lnSpc>
              <a:buSzPct val="100000"/>
              <a:buChar char="•"/>
              <a:defRPr/>
            </a:pPr>
            <a:r>
              <a:rPr lang="en-US" sz="1200">
                <a:solidFill>
                  <a:srgbClr val="002060"/>
                </a:solidFill>
                <a:highlight>
                  <a:srgbClr val="FFFFFF"/>
                </a:highlight>
                <a:latin typeface="Noto Serif HK"/>
                <a:ea typeface="Noto Serif HK"/>
                <a:cs typeface="Noto Serif HK"/>
              </a:rPr>
              <a:t>Сервис «Мои объекты недвижимости»</a:t>
            </a:r>
            <a:endParaRPr sz="1200">
              <a:solidFill>
                <a:srgbClr val="002060"/>
              </a:solidFill>
              <a:highlight>
                <a:srgbClr val="FFFFFF"/>
              </a:highlight>
            </a:endParaRPr>
          </a:p>
          <a:p>
            <a:pPr marL="193039" indent="-193039" algn="l">
              <a:lnSpc>
                <a:spcPct val="133000"/>
              </a:lnSpc>
              <a:buSzPct val="100000"/>
              <a:buChar char="•"/>
              <a:defRPr/>
            </a:pPr>
            <a:r>
              <a:rPr lang="en-US" sz="1200">
                <a:solidFill>
                  <a:srgbClr val="002060"/>
                </a:solidFill>
                <a:highlight>
                  <a:srgbClr val="FFFFFF"/>
                </a:highlight>
                <a:latin typeface="Noto Serif HK"/>
                <a:ea typeface="Noto Serif HK"/>
                <a:cs typeface="Noto Serif HK"/>
              </a:rPr>
              <a:t>Сервис «Индивидуальное жилищное строительство»</a:t>
            </a:r>
            <a:endParaRPr sz="1200">
              <a:solidFill>
                <a:srgbClr val="002060"/>
              </a:solidFill>
              <a:highlight>
                <a:srgbClr val="FFFFFF"/>
              </a:highlight>
            </a:endParaRPr>
          </a:p>
          <a:p>
            <a:pPr marL="193039" indent="-193039" algn="l">
              <a:lnSpc>
                <a:spcPct val="133000"/>
              </a:lnSpc>
              <a:buSzPct val="100000"/>
              <a:buChar char="•"/>
              <a:defRPr/>
            </a:pPr>
            <a:r>
              <a:rPr lang="en-US" sz="1200">
                <a:solidFill>
                  <a:srgbClr val="002060"/>
                </a:solidFill>
                <a:highlight>
                  <a:srgbClr val="FFFFFF"/>
                </a:highlight>
                <a:latin typeface="Noto Serif HK"/>
                <a:ea typeface="Noto Serif HK"/>
                <a:cs typeface="Noto Serif HK"/>
              </a:rPr>
              <a:t>Сервис «Земля для стройки»</a:t>
            </a:r>
            <a:endParaRPr sz="1200">
              <a:solidFill>
                <a:srgbClr val="002060"/>
              </a:solidFill>
              <a:highlight>
                <a:srgbClr val="FFFFFF"/>
              </a:highlight>
            </a:endParaRPr>
          </a:p>
        </p:txBody>
      </p:sp>
      <p:sp>
        <p:nvSpPr>
          <p:cNvPr id="2114691092" name="Text 7"/>
          <p:cNvSpPr/>
          <p:nvPr/>
        </p:nvSpPr>
        <p:spPr bwMode="auto">
          <a:xfrm flipH="0" flipV="0">
            <a:off x="5175444" y="4543210"/>
            <a:ext cx="5842125" cy="1389234"/>
          </a:xfrm>
          <a:prstGeom prst="rect">
            <a:avLst/>
          </a:prstGeom>
          <a:noFill/>
          <a:ln/>
        </p:spPr>
        <p:txBody>
          <a:bodyPr vertOverflow="overflow" horzOverflow="overflow" vert="horz" wrap="square" lIns="0" tIns="0" rIns="0" bIns="0" numCol="1" spcCol="0" rtlCol="0" fromWordArt="0" anchor="t" anchorCtr="0" forceAA="0" upright="0" compatLnSpc="0">
            <a:normAutofit fontScale="95000" lnSpcReduction="1000"/>
          </a:bodyPr>
          <a:lstStyle/>
          <a:p>
            <a:pPr marL="0" indent="0" algn="l">
              <a:lnSpc>
                <a:spcPct val="133000"/>
              </a:lnSpc>
              <a:buNone/>
              <a:defRPr/>
            </a:pPr>
            <a:r>
              <a:rPr lang="en-US" sz="1200">
                <a:solidFill>
                  <a:srgbClr val="002060"/>
                </a:solidFill>
                <a:highlight>
                  <a:srgbClr val="FFFFFF"/>
                </a:highlight>
                <a:latin typeface="Noto Serif HK"/>
                <a:ea typeface="Noto Serif HK"/>
                <a:cs typeface="Noto Serif HK"/>
              </a:rPr>
              <a:t>Эти сервисы помогают гражданам и организациям эффективно решать задачи, связанные с поиском земельных участков и управлением недвижимостью. НСПД также обеспечивает информационное взаимодействие между государственными и муниципальными системами и предоставление государственных и муниципальных услуг через портал Госуслуги.</a:t>
            </a:r>
            <a:endParaRPr sz="1200">
              <a:solidFill>
                <a:srgbClr val="002060"/>
              </a:solidFill>
              <a:highlight>
                <a:srgbClr val="FFFFFF"/>
              </a:highlight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1">
        <p:fade thruBlk="0"/>
      </p:transition>
    </mc:Choice>
    <mc:Fallback>
      <p:transition spd="med" advClick="1">
        <p:fade thruBlk="0"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50199684" name="Slide Number Placeholder 1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5D9E4F7F-F899-3C26-6B95-5275A262B36E}" type="slidenum">
              <a:rPr lang="ru-RU"/>
              <a:t/>
            </a:fld>
            <a:endParaRPr lang="ru-RU"/>
          </a:p>
        </p:txBody>
      </p:sp>
      <p:sp>
        <p:nvSpPr>
          <p:cNvPr id="2036202267" name="object 11"/>
          <p:cNvSpPr txBox="1"/>
          <p:nvPr/>
        </p:nvSpPr>
        <p:spPr bwMode="auto">
          <a:xfrm flipH="0" flipV="0">
            <a:off x="4772793" y="1990421"/>
            <a:ext cx="7104945" cy="4087854"/>
          </a:xfrm>
          <a:prstGeom prst="rect">
            <a:avLst/>
          </a:prstGeom>
        </p:spPr>
        <p:txBody>
          <a:bodyPr vert="horz" wrap="square" lIns="0" tIns="12064" rIns="0" bIns="0" rtlCol="0">
            <a:spAutoFit/>
          </a:bodyPr>
          <a:lstStyle/>
          <a:p>
            <a:pPr marL="241507" marR="0" indent="-228806" algn="l">
              <a:lnSpc>
                <a:spcPct val="100000"/>
              </a:lnSpc>
              <a:spcBef>
                <a:spcPts val="94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ru-RU" sz="1300" b="0" i="0" u="none" strike="noStrike" cap="none" spc="-9">
                <a:solidFill>
                  <a:srgbClr val="39505E"/>
                </a:solidFill>
                <a:latin typeface="Arial"/>
                <a:ea typeface="Arial"/>
                <a:cs typeface="Arial"/>
              </a:rPr>
              <a:t>Функциональные</a:t>
            </a:r>
            <a:r>
              <a:rPr lang="ru-RU" sz="1300" b="0" i="0" u="none" strike="noStrike" cap="none" spc="-9">
                <a:solidFill>
                  <a:srgbClr val="39505E"/>
                </a:solidFill>
                <a:latin typeface="Arial"/>
                <a:ea typeface="Arial"/>
                <a:cs typeface="Arial"/>
              </a:rPr>
              <a:t> </a:t>
            </a:r>
            <a:r>
              <a:rPr lang="ru-RU" sz="1300" b="0" i="0" u="none" strike="noStrike" cap="none" spc="-9">
                <a:solidFill>
                  <a:srgbClr val="39505E"/>
                </a:solidFill>
                <a:latin typeface="Arial"/>
                <a:ea typeface="Arial"/>
                <a:cs typeface="Arial"/>
              </a:rPr>
              <a:t>слои</a:t>
            </a:r>
            <a:r>
              <a:rPr lang="ru-RU" sz="1300" b="0" i="0" u="none" strike="noStrike" cap="none" spc="-9">
                <a:solidFill>
                  <a:srgbClr val="39505E"/>
                </a:solidFill>
                <a:latin typeface="Arial"/>
                <a:ea typeface="Arial"/>
                <a:cs typeface="Arial"/>
              </a:rPr>
              <a:t> </a:t>
            </a:r>
            <a:r>
              <a:rPr lang="ru-RU" sz="1300" b="0" i="0" u="none" strike="noStrike" cap="none" spc="-9">
                <a:solidFill>
                  <a:srgbClr val="39505E"/>
                </a:solidFill>
                <a:latin typeface="Arial"/>
                <a:ea typeface="Arial"/>
                <a:cs typeface="Arial"/>
              </a:rPr>
              <a:t>п</a:t>
            </a:r>
            <a:r>
              <a:rPr sz="1300" spc="-9">
                <a:solidFill>
                  <a:srgbClr val="39505E"/>
                </a:solidFill>
                <a:latin typeface="Arial"/>
                <a:cs typeface="Arial"/>
              </a:rPr>
              <a:t>ространственных</a:t>
            </a:r>
            <a:r>
              <a:rPr sz="1300">
                <a:latin typeface="Arial"/>
                <a:cs typeface="Arial"/>
              </a:rPr>
              <a:t> </a:t>
            </a:r>
            <a:r>
              <a:rPr sz="1300" spc="-9">
                <a:solidFill>
                  <a:srgbClr val="39505E"/>
                </a:solidFill>
                <a:latin typeface="Arial"/>
                <a:cs typeface="Arial"/>
              </a:rPr>
              <a:t>данных</a:t>
            </a:r>
            <a:endParaRPr sz="1300">
              <a:latin typeface="Arial"/>
              <a:cs typeface="Arial"/>
            </a:endParaRPr>
          </a:p>
          <a:p>
            <a:pPr marL="241507" marR="5079" indent="-228806" algn="l">
              <a:lnSpc>
                <a:spcPct val="100000"/>
              </a:lnSpc>
              <a:spcBef>
                <a:spcPts val="804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sz="1300">
                <a:solidFill>
                  <a:srgbClr val="39505E"/>
                </a:solidFill>
                <a:latin typeface="Arial"/>
                <a:cs typeface="Arial"/>
              </a:rPr>
              <a:t>Данны</a:t>
            </a:r>
            <a:r>
              <a:rPr lang="ru-RU" sz="1300" b="0" i="0" u="none" strike="noStrike" cap="none" spc="0">
                <a:solidFill>
                  <a:srgbClr val="39505E"/>
                </a:solidFill>
                <a:latin typeface="Arial"/>
                <a:ea typeface="Arial"/>
                <a:cs typeface="Arial"/>
              </a:rPr>
              <a:t>е</a:t>
            </a:r>
            <a:r>
              <a:rPr lang="ru-RU" sz="1300" b="0" i="0" u="none" strike="noStrike" cap="none" spc="0">
                <a:solidFill>
                  <a:srgbClr val="39505E"/>
                </a:solidFill>
                <a:latin typeface="Arial"/>
                <a:ea typeface="Arial"/>
                <a:cs typeface="Arial"/>
              </a:rPr>
              <a:t> </a:t>
            </a:r>
            <a:r>
              <a:rPr lang="ru-RU" sz="1300" b="0" i="0" u="none" strike="noStrike" cap="none" spc="0">
                <a:solidFill>
                  <a:srgbClr val="39505E"/>
                </a:solidFill>
                <a:latin typeface="Arial"/>
                <a:ea typeface="Arial"/>
                <a:cs typeface="Arial"/>
              </a:rPr>
              <a:t>из</a:t>
            </a:r>
            <a:r>
              <a:rPr lang="ru-RU" sz="1300" b="0" i="0" u="none" strike="noStrike" cap="none" spc="0">
                <a:solidFill>
                  <a:srgbClr val="39505E"/>
                </a:solidFill>
                <a:latin typeface="Arial"/>
                <a:ea typeface="Arial"/>
                <a:cs typeface="Arial"/>
              </a:rPr>
              <a:t> </a:t>
            </a:r>
            <a:r>
              <a:rPr lang="ru-RU" sz="1300" b="0" i="0" u="none" strike="noStrike" cap="none" spc="0">
                <a:solidFill>
                  <a:srgbClr val="39505E"/>
                </a:solidFill>
                <a:latin typeface="Arial"/>
                <a:ea typeface="Arial"/>
                <a:cs typeface="Arial"/>
              </a:rPr>
              <a:t>федеральных </a:t>
            </a:r>
            <a:r>
              <a:rPr lang="ru-RU" sz="1300" b="0" i="0" u="none" strike="noStrike" cap="none" spc="0">
                <a:solidFill>
                  <a:srgbClr val="39505E"/>
                </a:solidFill>
                <a:latin typeface="Arial"/>
                <a:ea typeface="Arial"/>
                <a:cs typeface="Arial"/>
              </a:rPr>
              <a:t>геоинформационных </a:t>
            </a:r>
            <a:r>
              <a:rPr lang="ru-RU" sz="1300" b="0" i="0" u="none" strike="noStrike" cap="none" spc="0">
                <a:solidFill>
                  <a:srgbClr val="39505E"/>
                </a:solidFill>
                <a:latin typeface="Arial"/>
                <a:ea typeface="Arial"/>
                <a:cs typeface="Arial"/>
              </a:rPr>
              <a:t>систем</a:t>
            </a:r>
            <a:r>
              <a:rPr lang="ru-RU" sz="1300" b="0" i="0" u="none" strike="noStrike" cap="none" spc="0">
                <a:solidFill>
                  <a:srgbClr val="39505E"/>
                </a:solidFill>
                <a:latin typeface="Arial"/>
                <a:ea typeface="Arial"/>
                <a:cs typeface="Arial"/>
              </a:rPr>
              <a:t>,</a:t>
            </a:r>
            <a:r>
              <a:rPr lang="ru-RU" sz="1300" b="0" i="0" u="none" strike="noStrike" cap="none" spc="0">
                <a:solidFill>
                  <a:srgbClr val="39505E"/>
                </a:solidFill>
                <a:latin typeface="Arial"/>
                <a:ea typeface="Arial"/>
                <a:cs typeface="Arial"/>
              </a:rPr>
              <a:t> </a:t>
            </a:r>
            <a:r>
              <a:rPr lang="ru-RU" sz="1300" b="0" i="0" u="none" strike="noStrike" cap="none" spc="0">
                <a:solidFill>
                  <a:srgbClr val="39505E"/>
                </a:solidFill>
                <a:latin typeface="Arial"/>
                <a:ea typeface="Arial"/>
                <a:cs typeface="Arial"/>
              </a:rPr>
              <a:t>в</a:t>
            </a:r>
            <a:r>
              <a:rPr lang="ru-RU" sz="1300" b="0" i="0" u="none" strike="noStrike" cap="none" spc="0">
                <a:solidFill>
                  <a:srgbClr val="39505E"/>
                </a:solidFill>
                <a:latin typeface="Arial"/>
                <a:ea typeface="Arial"/>
                <a:cs typeface="Arial"/>
              </a:rPr>
              <a:t> </a:t>
            </a:r>
            <a:r>
              <a:rPr lang="ru-RU" sz="1300" b="0" i="0" u="none" strike="noStrike" cap="none" spc="0">
                <a:solidFill>
                  <a:srgbClr val="39505E"/>
                </a:solidFill>
                <a:latin typeface="Arial"/>
                <a:ea typeface="Arial"/>
                <a:cs typeface="Arial"/>
              </a:rPr>
              <a:t>т.ч.</a:t>
            </a:r>
            <a:r>
              <a:rPr lang="ru-RU" sz="1300" b="0" i="0" u="none" strike="noStrike" cap="none" spc="0">
                <a:solidFill>
                  <a:srgbClr val="39505E"/>
                </a:solidFill>
                <a:latin typeface="Arial"/>
                <a:ea typeface="Arial"/>
                <a:cs typeface="Arial"/>
              </a:rPr>
              <a:t> </a:t>
            </a:r>
            <a:r>
              <a:rPr lang="ru-RU" sz="1300" b="0" i="0" u="none" strike="noStrike" cap="none" spc="0">
                <a:solidFill>
                  <a:srgbClr val="39505E"/>
                </a:solidFill>
                <a:latin typeface="Arial"/>
                <a:ea typeface="Arial"/>
                <a:cs typeface="Arial"/>
              </a:rPr>
              <a:t>ФГИС ТП, Стройкомплекс.рф и др.</a:t>
            </a:r>
            <a:endParaRPr lang="ru-RU" sz="1300" b="0" i="0" u="none" strike="noStrike" cap="none" spc="0">
              <a:solidFill>
                <a:srgbClr val="39505E"/>
              </a:solidFill>
              <a:latin typeface="Arial"/>
              <a:cs typeface="Arial"/>
            </a:endParaRPr>
          </a:p>
          <a:p>
            <a:pPr marL="241507" marR="0" indent="-228806" algn="l">
              <a:lnSpc>
                <a:spcPct val="100000"/>
              </a:lnSpc>
              <a:spcBef>
                <a:spcPts val="804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sz="1300">
                <a:solidFill>
                  <a:srgbClr val="39505E"/>
                </a:solidFill>
                <a:latin typeface="Arial"/>
                <a:cs typeface="Arial"/>
              </a:rPr>
              <a:t>Данны</a:t>
            </a:r>
            <a:r>
              <a:rPr lang="ru-RU" sz="1300" b="0" i="0" u="none" strike="noStrike" cap="none" spc="0">
                <a:solidFill>
                  <a:srgbClr val="39505E"/>
                </a:solidFill>
                <a:latin typeface="Arial"/>
                <a:ea typeface="Arial"/>
                <a:cs typeface="Arial"/>
              </a:rPr>
              <a:t>е</a:t>
            </a:r>
            <a:r>
              <a:rPr lang="ru-RU" sz="1300" b="0" i="0" u="none" strike="noStrike" cap="none" spc="0">
                <a:solidFill>
                  <a:srgbClr val="39505E"/>
                </a:solidFill>
                <a:latin typeface="Arial"/>
                <a:ea typeface="Arial"/>
                <a:cs typeface="Arial"/>
              </a:rPr>
              <a:t> </a:t>
            </a:r>
            <a:r>
              <a:rPr lang="ru-RU" sz="1300" b="0" i="0" u="none" strike="noStrike" cap="none" spc="0">
                <a:solidFill>
                  <a:srgbClr val="39505E"/>
                </a:solidFill>
                <a:latin typeface="Arial"/>
                <a:ea typeface="Arial"/>
                <a:cs typeface="Arial"/>
              </a:rPr>
              <a:t>региональных</a:t>
            </a:r>
            <a:r>
              <a:rPr lang="ru-RU" sz="1300" b="0" i="0" u="none" strike="noStrike" cap="none" spc="0">
                <a:solidFill>
                  <a:srgbClr val="39505E"/>
                </a:solidFill>
                <a:latin typeface="Arial"/>
                <a:ea typeface="Arial"/>
                <a:cs typeface="Arial"/>
              </a:rPr>
              <a:t> </a:t>
            </a:r>
            <a:r>
              <a:rPr lang="ru-RU" sz="1300" b="0" i="0" u="none" strike="noStrike" cap="none" spc="0">
                <a:solidFill>
                  <a:srgbClr val="39505E"/>
                </a:solidFill>
                <a:latin typeface="Arial"/>
                <a:ea typeface="Arial"/>
                <a:cs typeface="Arial"/>
              </a:rPr>
              <a:t>ГИСОГД</a:t>
            </a:r>
            <a:r>
              <a:rPr lang="ru-RU" sz="1300" b="0" i="0" u="none" strike="noStrike" cap="none" spc="0">
                <a:solidFill>
                  <a:srgbClr val="39505E"/>
                </a:solidFill>
                <a:latin typeface="Arial"/>
                <a:ea typeface="Arial"/>
                <a:cs typeface="Arial"/>
              </a:rPr>
              <a:t> </a:t>
            </a:r>
            <a:r>
              <a:rPr lang="ru-RU" sz="1300" b="0" i="0" u="none" strike="noStrike" cap="none" spc="0">
                <a:solidFill>
                  <a:srgbClr val="39505E"/>
                </a:solidFill>
                <a:latin typeface="Arial"/>
                <a:ea typeface="Arial"/>
                <a:cs typeface="Arial"/>
              </a:rPr>
              <a:t>и</a:t>
            </a:r>
            <a:r>
              <a:rPr lang="ru-RU" sz="1300" b="0" i="0" u="none" strike="noStrike" cap="none" spc="0">
                <a:solidFill>
                  <a:srgbClr val="39505E"/>
                </a:solidFill>
                <a:latin typeface="Arial"/>
                <a:ea typeface="Arial"/>
                <a:cs typeface="Arial"/>
              </a:rPr>
              <a:t> </a:t>
            </a:r>
            <a:r>
              <a:rPr lang="ru-RU" sz="1300" b="0" i="0" u="none" strike="noStrike" cap="none" spc="0">
                <a:solidFill>
                  <a:srgbClr val="39505E"/>
                </a:solidFill>
                <a:latin typeface="Arial"/>
                <a:ea typeface="Arial"/>
                <a:cs typeface="Arial"/>
              </a:rPr>
              <a:t>др.</a:t>
            </a:r>
            <a:r>
              <a:rPr lang="ru-RU" sz="1300" b="0" i="0" u="none" strike="noStrike" cap="none" spc="0">
                <a:solidFill>
                  <a:srgbClr val="39505E"/>
                </a:solidFill>
                <a:latin typeface="Arial"/>
                <a:ea typeface="Arial"/>
                <a:cs typeface="Arial"/>
              </a:rPr>
              <a:t> </a:t>
            </a:r>
            <a:r>
              <a:rPr lang="ru-RU" sz="1300" b="0" i="0" u="none" strike="noStrike" cap="none" spc="0">
                <a:solidFill>
                  <a:srgbClr val="39505E"/>
                </a:solidFill>
                <a:latin typeface="Arial"/>
                <a:ea typeface="Arial"/>
                <a:cs typeface="Arial"/>
              </a:rPr>
              <a:t>геоинформационных</a:t>
            </a:r>
            <a:r>
              <a:rPr lang="ru-RU" sz="1300" b="0" i="0" u="none" strike="noStrike" cap="none" spc="0">
                <a:solidFill>
                  <a:srgbClr val="39505E"/>
                </a:solidFill>
                <a:latin typeface="Arial"/>
                <a:ea typeface="Arial"/>
                <a:cs typeface="Arial"/>
              </a:rPr>
              <a:t> </a:t>
            </a:r>
            <a:r>
              <a:rPr lang="ru-RU" sz="1300" b="0" i="0" u="none" strike="noStrike" cap="none" spc="0">
                <a:solidFill>
                  <a:srgbClr val="39505E"/>
                </a:solidFill>
                <a:latin typeface="Arial"/>
                <a:ea typeface="Arial"/>
                <a:cs typeface="Arial"/>
              </a:rPr>
              <a:t>систем</a:t>
            </a:r>
            <a:r>
              <a:rPr lang="ru-RU" sz="1300" b="0" i="0" u="none" strike="noStrike" cap="none" spc="0">
                <a:solidFill>
                  <a:srgbClr val="39505E"/>
                </a:solidFill>
                <a:latin typeface="Arial"/>
                <a:ea typeface="Arial"/>
                <a:cs typeface="Arial"/>
              </a:rPr>
              <a:t> </a:t>
            </a:r>
            <a:r>
              <a:rPr lang="ru-RU" sz="1300" b="0" i="0" u="none" strike="noStrike" cap="none" spc="0">
                <a:solidFill>
                  <a:srgbClr val="39505E"/>
                </a:solidFill>
                <a:latin typeface="Arial"/>
                <a:ea typeface="Arial"/>
                <a:cs typeface="Arial"/>
              </a:rPr>
              <a:t>субъектов</a:t>
            </a:r>
            <a:r>
              <a:rPr lang="ru-RU" sz="1300" b="0" i="0" u="none" strike="noStrike" cap="none" spc="0">
                <a:solidFill>
                  <a:srgbClr val="39505E"/>
                </a:solidFill>
                <a:latin typeface="Arial"/>
                <a:ea typeface="Arial"/>
                <a:cs typeface="Arial"/>
              </a:rPr>
              <a:t> </a:t>
            </a:r>
            <a:r>
              <a:rPr lang="ru-RU" sz="1300" b="0" i="0" u="none" strike="noStrike" cap="none" spc="0">
                <a:solidFill>
                  <a:srgbClr val="39505E"/>
                </a:solidFill>
                <a:latin typeface="Arial"/>
                <a:ea typeface="Arial"/>
                <a:cs typeface="Arial"/>
              </a:rPr>
              <a:t>РФ</a:t>
            </a:r>
            <a:endParaRPr lang="ru-RU" sz="1300" b="0" i="0" u="none" strike="noStrike" cap="none" spc="0">
              <a:solidFill>
                <a:srgbClr val="39505E"/>
              </a:solidFill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1129"/>
              </a:spcBef>
              <a:defRPr/>
            </a:pPr>
            <a:endParaRPr sz="1300">
              <a:latin typeface="Arial"/>
              <a:cs typeface="Arial"/>
            </a:endParaRPr>
          </a:p>
          <a:p>
            <a:pPr marL="241507" marR="0" indent="-228806" algn="l">
              <a:lnSpc>
                <a:spcPct val="100000"/>
              </a:lnSpc>
              <a:spcBef>
                <a:spcPts val="1129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sz="1300">
                <a:solidFill>
                  <a:srgbClr val="39505E"/>
                </a:solidFill>
                <a:latin typeface="Arial"/>
                <a:cs typeface="Arial"/>
              </a:rPr>
              <a:t>Государств</a:t>
            </a:r>
            <a:r>
              <a:rPr lang="ru-RU" sz="1300" b="0" i="0" u="none" strike="noStrike" cap="none" spc="0">
                <a:solidFill>
                  <a:srgbClr val="39505E"/>
                </a:solidFill>
                <a:latin typeface="Arial"/>
                <a:ea typeface="Arial"/>
                <a:cs typeface="Arial"/>
              </a:rPr>
              <a:t>енный </a:t>
            </a:r>
            <a:r>
              <a:rPr lang="ru-RU" sz="1300" b="0" i="0" u="none" strike="noStrike" cap="none" spc="0">
                <a:solidFill>
                  <a:srgbClr val="39505E"/>
                </a:solidFill>
                <a:latin typeface="Arial"/>
                <a:ea typeface="Arial"/>
                <a:cs typeface="Arial"/>
              </a:rPr>
              <a:t>мониторинг земель</a:t>
            </a:r>
            <a:r>
              <a:rPr lang="ru-RU" sz="1300" b="0" i="0" u="none" strike="noStrike" cap="none" spc="0">
                <a:solidFill>
                  <a:srgbClr val="39505E"/>
                </a:solidFill>
                <a:latin typeface="Arial"/>
                <a:ea typeface="Arial"/>
                <a:cs typeface="Arial"/>
              </a:rPr>
              <a:t> </a:t>
            </a:r>
            <a:endParaRPr lang="ru-RU" sz="1300" b="0" i="0" u="none" strike="noStrike" cap="none" spc="0">
              <a:solidFill>
                <a:srgbClr val="39505E"/>
              </a:solidFill>
              <a:latin typeface="Arial"/>
              <a:cs typeface="Arial"/>
            </a:endParaRPr>
          </a:p>
          <a:p>
            <a:pPr marL="241507" marR="789304" indent="-228806" algn="l">
              <a:lnSpc>
                <a:spcPct val="100000"/>
              </a:lnSpc>
              <a:spcBef>
                <a:spcPts val="804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sz="1300">
                <a:solidFill>
                  <a:srgbClr val="39505E"/>
                </a:solidFill>
                <a:latin typeface="Arial"/>
                <a:cs typeface="Arial"/>
              </a:rPr>
              <a:t>Контрольная (надзорная) деятел</a:t>
            </a:r>
            <a:r>
              <a:rPr lang="ru-RU" sz="1300" b="0" i="0" u="none" strike="noStrike" cap="none" spc="0">
                <a:solidFill>
                  <a:srgbClr val="39505E"/>
                </a:solidFill>
                <a:latin typeface="Arial"/>
                <a:ea typeface="Arial"/>
                <a:cs typeface="Arial"/>
              </a:rPr>
              <a:t>ьность</a:t>
            </a:r>
            <a:endParaRPr lang="ru-RU" sz="1300" b="0" i="0" u="none" strike="noStrike" cap="none" spc="0">
              <a:solidFill>
                <a:srgbClr val="39505E"/>
              </a:solidFill>
              <a:latin typeface="Arial"/>
              <a:cs typeface="Arial"/>
            </a:endParaRPr>
          </a:p>
          <a:p>
            <a:pPr marL="241507" marR="789304" indent="-228806" algn="l">
              <a:lnSpc>
                <a:spcPct val="100000"/>
              </a:lnSpc>
              <a:spcBef>
                <a:spcPts val="804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ru-RU" sz="1300" b="0" i="0" u="none" strike="noStrike" cap="none" spc="0">
                <a:solidFill>
                  <a:srgbClr val="39505E"/>
                </a:solidFill>
                <a:latin typeface="Arial"/>
                <a:ea typeface="Arial"/>
                <a:cs typeface="Arial"/>
              </a:rPr>
              <a:t>Кадастровая стоимость </a:t>
            </a:r>
            <a:endParaRPr lang="ru-RU" sz="1300" b="0" i="0" u="none" strike="noStrike" cap="none" spc="0">
              <a:solidFill>
                <a:srgbClr val="39505E"/>
              </a:solidFill>
              <a:latin typeface="Arial"/>
              <a:cs typeface="Arial"/>
            </a:endParaRPr>
          </a:p>
          <a:p>
            <a:pPr marL="241507" indent="-228806">
              <a:lnSpc>
                <a:spcPct val="100000"/>
              </a:lnSpc>
              <a:spcBef>
                <a:spcPts val="794"/>
              </a:spcBef>
              <a:buFont typeface="Arial"/>
              <a:buChar char="•"/>
              <a:defRPr/>
            </a:pPr>
            <a:r>
              <a:rPr sz="1300">
                <a:solidFill>
                  <a:srgbClr val="39505E"/>
                </a:solidFill>
                <a:latin typeface="Arial"/>
                <a:cs typeface="Arial"/>
              </a:rPr>
              <a:t>Ценообразующие факторы</a:t>
            </a:r>
            <a:endParaRPr sz="1300">
              <a:solidFill>
                <a:srgbClr val="39505E"/>
              </a:solidFill>
              <a:latin typeface="Arial"/>
              <a:cs typeface="Arial"/>
            </a:endParaRPr>
          </a:p>
          <a:p>
            <a:pPr marL="241507" indent="-228806">
              <a:lnSpc>
                <a:spcPct val="100000"/>
              </a:lnSpc>
              <a:spcBef>
                <a:spcPts val="794"/>
              </a:spcBef>
              <a:buFont typeface="Arial"/>
              <a:buChar char="•"/>
              <a:defRPr/>
            </a:pPr>
            <a:r>
              <a:rPr sz="1300">
                <a:solidFill>
                  <a:srgbClr val="39505E"/>
                </a:solidFill>
                <a:latin typeface="Arial"/>
                <a:cs typeface="Arial"/>
              </a:rPr>
              <a:t>Кадастровые сведения</a:t>
            </a:r>
            <a:endParaRPr sz="1300">
              <a:solidFill>
                <a:srgbClr val="39505E"/>
              </a:solidFill>
              <a:latin typeface="Arial"/>
              <a:cs typeface="Arial"/>
            </a:endParaRPr>
          </a:p>
          <a:p>
            <a:pPr marL="241507" indent="-228806">
              <a:lnSpc>
                <a:spcPct val="100000"/>
              </a:lnSpc>
              <a:spcBef>
                <a:spcPts val="794"/>
              </a:spcBef>
              <a:buFont typeface="Arial"/>
              <a:buChar char="•"/>
              <a:defRPr/>
            </a:pPr>
            <a:r>
              <a:rPr sz="1300">
                <a:solidFill>
                  <a:srgbClr val="39505E"/>
                </a:solidFill>
                <a:latin typeface="Arial"/>
                <a:cs typeface="Arial"/>
              </a:rPr>
              <a:t>Материалы территориального планирования и землеустройства</a:t>
            </a:r>
            <a:endParaRPr sz="1300">
              <a:solidFill>
                <a:srgbClr val="39505E"/>
              </a:solidFill>
              <a:latin typeface="Arial"/>
              <a:cs typeface="Arial"/>
            </a:endParaRPr>
          </a:p>
          <a:p>
            <a:pPr marL="241507" indent="-228806">
              <a:lnSpc>
                <a:spcPct val="100000"/>
              </a:lnSpc>
              <a:spcBef>
                <a:spcPts val="794"/>
              </a:spcBef>
              <a:buFont typeface="Arial"/>
              <a:buChar char="•"/>
              <a:defRPr/>
            </a:pPr>
            <a:r>
              <a:rPr sz="1300">
                <a:solidFill>
                  <a:srgbClr val="39505E"/>
                </a:solidFill>
                <a:latin typeface="Arial"/>
                <a:cs typeface="Arial"/>
              </a:rPr>
              <a:t>Электронная картографическая основа</a:t>
            </a:r>
            <a:endParaRPr sz="1300">
              <a:solidFill>
                <a:srgbClr val="39505E"/>
              </a:solidFill>
              <a:latin typeface="Arial"/>
              <a:cs typeface="Arial"/>
            </a:endParaRPr>
          </a:p>
          <a:p>
            <a:pPr marL="241507" indent="-228806">
              <a:lnSpc>
                <a:spcPct val="100000"/>
              </a:lnSpc>
              <a:spcBef>
                <a:spcPts val="794"/>
              </a:spcBef>
              <a:buFont typeface="Arial"/>
              <a:buChar char="•"/>
              <a:defRPr/>
            </a:pPr>
            <a:r>
              <a:rPr sz="1300">
                <a:solidFill>
                  <a:srgbClr val="39505E"/>
                </a:solidFill>
                <a:latin typeface="Arial"/>
                <a:cs typeface="Arial"/>
              </a:rPr>
              <a:t>Цифровые ортофотопланы</a:t>
            </a:r>
            <a:endParaRPr sz="1300">
              <a:solidFill>
                <a:srgbClr val="39505E"/>
              </a:solidFill>
              <a:latin typeface="Arial"/>
              <a:cs typeface="Arial"/>
            </a:endParaRPr>
          </a:p>
          <a:p>
            <a:pPr marL="241507" indent="-228806">
              <a:lnSpc>
                <a:spcPct val="100000"/>
              </a:lnSpc>
              <a:spcBef>
                <a:spcPts val="794"/>
              </a:spcBef>
              <a:buFont typeface="Arial"/>
              <a:buChar char="•"/>
              <a:defRPr/>
            </a:pPr>
            <a:r>
              <a:rPr sz="1300">
                <a:solidFill>
                  <a:srgbClr val="39505E"/>
                </a:solidFill>
                <a:latin typeface="Arial"/>
                <a:cs typeface="Arial"/>
              </a:rPr>
              <a:t>Геодезическая сеть </a:t>
            </a:r>
            <a:endParaRPr sz="1300">
              <a:latin typeface="Arial"/>
              <a:cs typeface="Arial"/>
            </a:endParaRPr>
          </a:p>
        </p:txBody>
      </p:sp>
      <p:grpSp>
        <p:nvGrpSpPr>
          <p:cNvPr id="505902886" name="object 12"/>
          <p:cNvGrpSpPr/>
          <p:nvPr/>
        </p:nvGrpSpPr>
        <p:grpSpPr bwMode="auto">
          <a:xfrm flipH="0" flipV="0">
            <a:off x="1429705" y="1658631"/>
            <a:ext cx="3088168" cy="4419644"/>
            <a:chOff x="0" y="0"/>
            <a:chExt cx="3088168" cy="4419644"/>
          </a:xfrm>
        </p:grpSpPr>
        <p:sp>
          <p:nvSpPr>
            <p:cNvPr id="1392960007" name="object 13"/>
            <p:cNvSpPr/>
            <p:nvPr/>
          </p:nvSpPr>
          <p:spPr bwMode="auto">
            <a:xfrm flipH="0" flipV="0">
              <a:off x="2866964" y="1866213"/>
              <a:ext cx="143576" cy="2553431"/>
            </a:xfrm>
            <a:custGeom>
              <a:avLst/>
              <a:gdLst/>
              <a:ahLst/>
              <a:cxnLst/>
              <a:rect l="l" t="t" r="r" b="b"/>
              <a:pathLst>
                <a:path w="149860" h="3561715" fill="norm" stroke="1" extrusionOk="0">
                  <a:moveTo>
                    <a:pt x="0" y="0"/>
                  </a:moveTo>
                  <a:lnTo>
                    <a:pt x="29081" y="3742"/>
                  </a:lnTo>
                  <a:lnTo>
                    <a:pt x="52816" y="13938"/>
                  </a:lnTo>
                  <a:lnTo>
                    <a:pt x="68812" y="29039"/>
                  </a:lnTo>
                  <a:lnTo>
                    <a:pt x="74675" y="47498"/>
                  </a:lnTo>
                  <a:lnTo>
                    <a:pt x="74675" y="1787144"/>
                  </a:lnTo>
                  <a:lnTo>
                    <a:pt x="80539" y="1805656"/>
                  </a:lnTo>
                  <a:lnTo>
                    <a:pt x="96535" y="1820751"/>
                  </a:lnTo>
                  <a:lnTo>
                    <a:pt x="120270" y="1830917"/>
                  </a:lnTo>
                  <a:lnTo>
                    <a:pt x="149351" y="1834642"/>
                  </a:lnTo>
                  <a:lnTo>
                    <a:pt x="120270" y="1838386"/>
                  </a:lnTo>
                  <a:lnTo>
                    <a:pt x="96535" y="1848596"/>
                  </a:lnTo>
                  <a:lnTo>
                    <a:pt x="80539" y="1863734"/>
                  </a:lnTo>
                  <a:lnTo>
                    <a:pt x="74675" y="1882267"/>
                  </a:lnTo>
                  <a:lnTo>
                    <a:pt x="74675" y="3514039"/>
                  </a:lnTo>
                  <a:lnTo>
                    <a:pt x="68812" y="3532548"/>
                  </a:lnTo>
                  <a:lnTo>
                    <a:pt x="52816" y="3547662"/>
                  </a:lnTo>
                  <a:lnTo>
                    <a:pt x="29081" y="3557851"/>
                  </a:lnTo>
                  <a:lnTo>
                    <a:pt x="0" y="3561588"/>
                  </a:lnTo>
                </a:path>
              </a:pathLst>
            </a:custGeom>
            <a:grpFill/>
            <a:ln w="19811">
              <a:solidFill>
                <a:srgbClr val="008BFF"/>
              </a:solidFill>
            </a:ln>
          </p:spPr>
          <p:txBody>
            <a:bodyPr wrap="square" lIns="0" tIns="0" rIns="0" bIns="0" rtlCol="0"/>
            <a:lstStyle/>
            <a:p>
              <a:pPr>
                <a:defRPr/>
              </a:pPr>
              <a:endParaRPr/>
            </a:p>
          </p:txBody>
        </p:sp>
        <p:pic>
          <p:nvPicPr>
            <p:cNvPr id="1021264876" name="object 14"/>
            <p:cNvPicPr/>
            <p:nvPr/>
          </p:nvPicPr>
          <p:blipFill>
            <a:blip r:embed="rId2"/>
            <a:stretch/>
          </p:blipFill>
          <p:spPr bwMode="auto">
            <a:xfrm flipH="0" flipV="0">
              <a:off x="0" y="0"/>
              <a:ext cx="3088168" cy="4139411"/>
            </a:xfrm>
            <a:prstGeom prst="rect">
              <a:avLst/>
            </a:prstGeom>
          </p:spPr>
        </p:pic>
        <p:sp>
          <p:nvSpPr>
            <p:cNvPr id="386567992" name="object 15"/>
            <p:cNvSpPr/>
            <p:nvPr/>
          </p:nvSpPr>
          <p:spPr bwMode="auto">
            <a:xfrm rot="0" flipH="0" flipV="0">
              <a:off x="2848105" y="456434"/>
              <a:ext cx="90647" cy="917795"/>
            </a:xfrm>
            <a:custGeom>
              <a:avLst/>
              <a:gdLst/>
              <a:ahLst/>
              <a:cxnLst/>
              <a:rect l="l" t="t" r="r" b="b"/>
              <a:pathLst>
                <a:path w="94614" h="1449705" fill="norm" stroke="1" extrusionOk="0">
                  <a:moveTo>
                    <a:pt x="0" y="0"/>
                  </a:moveTo>
                  <a:lnTo>
                    <a:pt x="18365" y="2363"/>
                  </a:lnTo>
                  <a:lnTo>
                    <a:pt x="33385" y="8810"/>
                  </a:lnTo>
                  <a:lnTo>
                    <a:pt x="43523" y="18377"/>
                  </a:lnTo>
                  <a:lnTo>
                    <a:pt x="47243" y="30099"/>
                  </a:lnTo>
                  <a:lnTo>
                    <a:pt x="47243" y="716534"/>
                  </a:lnTo>
                  <a:lnTo>
                    <a:pt x="50964" y="728255"/>
                  </a:lnTo>
                  <a:lnTo>
                    <a:pt x="61102" y="737822"/>
                  </a:lnTo>
                  <a:lnTo>
                    <a:pt x="76122" y="744269"/>
                  </a:lnTo>
                  <a:lnTo>
                    <a:pt x="94487" y="746633"/>
                  </a:lnTo>
                  <a:lnTo>
                    <a:pt x="76122" y="748996"/>
                  </a:lnTo>
                  <a:lnTo>
                    <a:pt x="61102" y="755443"/>
                  </a:lnTo>
                  <a:lnTo>
                    <a:pt x="50964" y="765010"/>
                  </a:lnTo>
                  <a:lnTo>
                    <a:pt x="47243" y="776731"/>
                  </a:lnTo>
                  <a:lnTo>
                    <a:pt x="47243" y="1419225"/>
                  </a:lnTo>
                  <a:lnTo>
                    <a:pt x="43523" y="1430946"/>
                  </a:lnTo>
                  <a:lnTo>
                    <a:pt x="33385" y="1440513"/>
                  </a:lnTo>
                  <a:lnTo>
                    <a:pt x="18365" y="1446960"/>
                  </a:lnTo>
                  <a:lnTo>
                    <a:pt x="0" y="1449324"/>
                  </a:lnTo>
                </a:path>
              </a:pathLst>
            </a:custGeom>
            <a:grpFill/>
            <a:ln w="19812">
              <a:solidFill>
                <a:srgbClr val="00CC99"/>
              </a:solidFill>
            </a:ln>
          </p:spPr>
          <p:txBody>
            <a:bodyPr wrap="square" lIns="0" tIns="0" rIns="0" bIns="0" rtlCol="0"/>
            <a:lstStyle/>
            <a:p>
              <a:pPr>
                <a:defRPr/>
              </a:pPr>
              <a:endParaRPr/>
            </a:p>
          </p:txBody>
        </p:sp>
      </p:grpSp>
      <p:sp>
        <p:nvSpPr>
          <p:cNvPr id="1696515236" name=""/>
          <p:cNvSpPr txBox="1"/>
          <p:nvPr/>
        </p:nvSpPr>
        <p:spPr bwMode="auto">
          <a:xfrm flipH="0" flipV="0">
            <a:off x="1797558" y="981073"/>
            <a:ext cx="9690886" cy="396599"/>
          </a:xfrm>
          <a:prstGeom prst="rect">
            <a:avLst/>
          </a:prstGeom>
          <a:noFill/>
        </p:spPr>
        <p:txBody>
          <a:bodyPr vertOverflow="overflow" horzOverflow="overflow" vert="horz" wrap="square" lIns="91440" tIns="45720" rIns="91440" bIns="45720" numCol="1" spcCol="0" rtlCol="0" fromWordArt="0" anchor="t" anchorCtr="0" forceAA="0" upright="0" compatLnSpc="0">
            <a:spAutoFit/>
          </a:bodyPr>
          <a:p>
            <a:pPr marL="91440" algn="l">
              <a:lnSpc>
                <a:spcPct val="100000"/>
              </a:lnSpc>
              <a:spcBef>
                <a:spcPts val="99"/>
              </a:spcBef>
              <a:defRPr/>
            </a:pPr>
            <a:r>
              <a:rPr sz="2000" b="1">
                <a:solidFill>
                  <a:srgbClr val="002060"/>
                </a:solidFill>
              </a:rPr>
              <a:t>Национальная система </a:t>
            </a:r>
            <a:r>
              <a:rPr sz="2000" b="1">
                <a:solidFill>
                  <a:srgbClr val="002060"/>
                </a:solidFill>
              </a:rPr>
              <a:t>пространственных</a:t>
            </a:r>
            <a:r>
              <a:rPr sz="2000" b="1" spc="-38">
                <a:solidFill>
                  <a:srgbClr val="002060"/>
                </a:solidFill>
              </a:rPr>
              <a:t> </a:t>
            </a:r>
            <a:r>
              <a:rPr sz="2000" b="1">
                <a:solidFill>
                  <a:srgbClr val="002060"/>
                </a:solidFill>
              </a:rPr>
              <a:t>данных</a:t>
            </a:r>
            <a:r>
              <a:rPr sz="2000" b="1" spc="-99">
                <a:solidFill>
                  <a:srgbClr val="002060"/>
                </a:solidFill>
              </a:rPr>
              <a:t> </a:t>
            </a:r>
            <a:r>
              <a:rPr sz="2000" b="1" spc="-19">
                <a:solidFill>
                  <a:srgbClr val="002060"/>
                </a:solidFill>
              </a:rPr>
              <a:t>(НСПД)</a:t>
            </a:r>
            <a:endParaRPr sz="2000" b="1">
              <a:solidFill>
                <a:srgbClr val="002060"/>
              </a:solidFill>
            </a:endParaRPr>
          </a:p>
        </p:txBody>
      </p:sp>
      <p:cxnSp>
        <p:nvCxnSpPr>
          <p:cNvPr id="0" name=""/>
          <p:cNvCxnSpPr>
            <a:cxnSpLocks/>
          </p:cNvCxnSpPr>
          <p:nvPr/>
        </p:nvCxnSpPr>
        <p:spPr bwMode="auto">
          <a:xfrm flipH="0" flipV="0">
            <a:off x="4712095" y="1410073"/>
            <a:ext cx="121397" cy="70036"/>
          </a:xfrm>
          <a:prstGeom prst="line">
            <a:avLst/>
          </a:prstGeom>
          <a:ln w="28575" cap="flat" cmpd="sng" algn="ctr">
            <a:solidFill>
              <a:srgbClr val="002060"/>
            </a:solidFill>
            <a:prstDash val="solid"/>
            <a:miter lim="800000"/>
          </a:ln>
        </p:spPr>
        <p:style>
          <a:lnRef idx="1">
            <a:schemeClr val="accent1">
              <a:shade val="50000"/>
            </a:schemeClr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51148377" name=""/>
          <p:cNvCxnSpPr>
            <a:cxnSpLocks/>
          </p:cNvCxnSpPr>
          <p:nvPr/>
        </p:nvCxnSpPr>
        <p:spPr bwMode="auto">
          <a:xfrm flipH="1" flipV="0">
            <a:off x="4712095" y="1480110"/>
            <a:ext cx="121397" cy="60698"/>
          </a:xfrm>
          <a:prstGeom prst="line">
            <a:avLst/>
          </a:prstGeom>
          <a:ln w="28575" cap="flat" cmpd="sng" algn="ctr">
            <a:solidFill>
              <a:srgbClr val="002060"/>
            </a:solidFill>
            <a:prstDash val="solid"/>
            <a:miter lim="800000"/>
          </a:ln>
        </p:spPr>
        <p:style>
          <a:lnRef idx="1">
            <a:schemeClr val="accent1">
              <a:shade val="50000"/>
            </a:schemeClr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48477637" name=""/>
          <p:cNvSpPr txBox="1"/>
          <p:nvPr/>
        </p:nvSpPr>
        <p:spPr bwMode="auto">
          <a:xfrm flipH="0" flipV="0">
            <a:off x="4881482" y="1262030"/>
            <a:ext cx="6606603" cy="396599"/>
          </a:xfrm>
          <a:prstGeom prst="rect">
            <a:avLst/>
          </a:prstGeom>
          <a:noFill/>
        </p:spPr>
        <p:txBody>
          <a:bodyPr vertOverflow="overflow" horzOverflow="overflow" vert="horz" wrap="square" lIns="91440" tIns="45720" rIns="91440" bIns="45720" numCol="1" spcCol="0" rtlCol="0" fromWordArt="0" anchor="t" anchorCtr="0" forceAA="0" upright="0" compatLnSpc="0">
            <a:spAutoFit/>
          </a:bodyPr>
          <a:p>
            <a:pPr marL="91440" algn="l">
              <a:lnSpc>
                <a:spcPct val="100000"/>
              </a:lnSpc>
              <a:spcBef>
                <a:spcPts val="99"/>
              </a:spcBef>
              <a:defRPr/>
            </a:pPr>
            <a:r>
              <a:rPr sz="2000" b="1">
                <a:solidFill>
                  <a:srgbClr val="002060"/>
                </a:solidFill>
              </a:rPr>
              <a:t>5 000 тематических слоев</a:t>
            </a:r>
            <a:endParaRPr sz="2000" b="1">
              <a:solidFill>
                <a:srgbClr val="00206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1">
        <p:fade thruBlk="0"/>
      </p:transition>
    </mc:Choice>
    <mc:Fallback>
      <p:transition spd="med" advClick="1">
        <p:fade thruBlk="0"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781147790" name="Slide Number Placeholder 1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D805920D-2FD8-953B-A52D-52F111C6D5ED}" type="slidenum">
              <a:rPr lang="ru-RU"/>
              <a:t/>
            </a:fld>
            <a:endParaRPr lang="ru-RU"/>
          </a:p>
        </p:txBody>
      </p:sp>
      <p:sp>
        <p:nvSpPr>
          <p:cNvPr id="796829761" name="Text 0"/>
          <p:cNvSpPr/>
          <p:nvPr/>
        </p:nvSpPr>
        <p:spPr bwMode="auto">
          <a:xfrm>
            <a:off x="773766" y="1013698"/>
            <a:ext cx="4341637" cy="3170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4000"/>
              </a:lnSpc>
              <a:buNone/>
              <a:defRPr/>
            </a:pPr>
            <a:r>
              <a:rPr lang="en-US" sz="2000" b="1">
                <a:solidFill>
                  <a:srgbClr val="002060"/>
                </a:solidFill>
                <a:highlight>
                  <a:srgbClr val="FFFFFF"/>
                </a:highlight>
                <a:latin typeface="Noto Serif HK Bold"/>
                <a:ea typeface="Noto Serif HK Bold"/>
                <a:cs typeface="Noto Serif HK Bold"/>
              </a:rPr>
              <a:t>Ключевые преимущества НСПД</a:t>
            </a:r>
            <a:endParaRPr sz="2000">
              <a:solidFill>
                <a:srgbClr val="002060"/>
              </a:solidFill>
              <a:highlight>
                <a:srgbClr val="FFFFFF"/>
              </a:highlight>
            </a:endParaRPr>
          </a:p>
        </p:txBody>
      </p:sp>
      <p:sp>
        <p:nvSpPr>
          <p:cNvPr id="928216813" name="Text 1"/>
          <p:cNvSpPr/>
          <p:nvPr/>
        </p:nvSpPr>
        <p:spPr bwMode="auto">
          <a:xfrm>
            <a:off x="773767" y="2079310"/>
            <a:ext cx="114325" cy="190736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marL="0" indent="0" algn="ctr">
              <a:lnSpc>
                <a:spcPct val="100000"/>
              </a:lnSpc>
              <a:buNone/>
              <a:defRPr/>
            </a:pPr>
            <a:r>
              <a:rPr lang="en-US" sz="1600" b="1">
                <a:solidFill>
                  <a:srgbClr val="002060"/>
                </a:solidFill>
                <a:highlight>
                  <a:srgbClr val="FFFFFF"/>
                </a:highlight>
                <a:latin typeface="Noto Serif HK Bold"/>
                <a:ea typeface="Noto Serif HK Bold"/>
                <a:cs typeface="Noto Serif HK Bold"/>
              </a:rPr>
              <a:t>1</a:t>
            </a:r>
            <a:endParaRPr sz="1600">
              <a:solidFill>
                <a:srgbClr val="002060"/>
              </a:solidFill>
              <a:highlight>
                <a:srgbClr val="FFFFFF"/>
              </a:highlight>
            </a:endParaRPr>
          </a:p>
        </p:txBody>
      </p:sp>
      <p:sp>
        <p:nvSpPr>
          <p:cNvPr id="219260016" name="Text 2"/>
          <p:cNvSpPr/>
          <p:nvPr/>
        </p:nvSpPr>
        <p:spPr bwMode="auto">
          <a:xfrm>
            <a:off x="1113434" y="1844824"/>
            <a:ext cx="3164883" cy="15925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4000"/>
              </a:lnSpc>
              <a:buNone/>
              <a:defRPr/>
            </a:pPr>
            <a:r>
              <a:rPr lang="en-US" sz="1600" b="1">
                <a:solidFill>
                  <a:srgbClr val="002060"/>
                </a:solidFill>
                <a:highlight>
                  <a:srgbClr val="FFFFFF"/>
                </a:highlight>
                <a:latin typeface="Noto Serif HK Bold"/>
                <a:ea typeface="Noto Serif HK Bold"/>
                <a:cs typeface="Noto Serif HK Bold"/>
              </a:rPr>
              <a:t>Единый надёжный источник</a:t>
            </a:r>
            <a:endParaRPr sz="1600">
              <a:solidFill>
                <a:srgbClr val="002060"/>
              </a:solidFill>
              <a:highlight>
                <a:srgbClr val="FFFFFF"/>
              </a:highlight>
            </a:endParaRPr>
          </a:p>
        </p:txBody>
      </p:sp>
      <p:sp>
        <p:nvSpPr>
          <p:cNvPr id="2017501373" name="Text 3"/>
          <p:cNvSpPr/>
          <p:nvPr/>
        </p:nvSpPr>
        <p:spPr bwMode="auto">
          <a:xfrm flipH="0" flipV="0">
            <a:off x="1113434" y="2131027"/>
            <a:ext cx="7537473" cy="519797"/>
          </a:xfrm>
          <a:prstGeom prst="rect">
            <a:avLst/>
          </a:prstGeom>
          <a:noFill/>
          <a:ln/>
        </p:spPr>
        <p:txBody>
          <a:bodyPr vertOverflow="overflow" horzOverflow="overflow" vert="horz" wrap="square" lIns="0" tIns="0" rIns="0" bIns="0" numCol="1" spcCol="0" rtlCol="0" fromWordArt="0" anchor="t" anchorCtr="0" forceAA="0" upright="0" compatLnSpc="0">
            <a:normAutofit fontScale="70000" lnSpcReduction="6000"/>
          </a:bodyPr>
          <a:lstStyle/>
          <a:p>
            <a:pPr marL="0" indent="0" algn="l">
              <a:lnSpc>
                <a:spcPct val="121000"/>
              </a:lnSpc>
              <a:buNone/>
              <a:defRPr/>
            </a:pPr>
            <a:r>
              <a:rPr lang="en-US" sz="1600">
                <a:solidFill>
                  <a:srgbClr val="002060"/>
                </a:solidFill>
                <a:highlight>
                  <a:srgbClr val="FFFFFF"/>
                </a:highlight>
                <a:latin typeface="Noto Serif HK"/>
                <a:ea typeface="Noto Serif HK"/>
                <a:cs typeface="Noto Serif HK"/>
              </a:rPr>
              <a:t>Объединяет разрозненные данные из различных ведомств в одну систему, устраняя необходимость обращаться в несколько инстанций и снижая риск ошибок, дублирования и несоответствий</a:t>
            </a:r>
            <a:endParaRPr sz="1600">
              <a:solidFill>
                <a:srgbClr val="002060"/>
              </a:solidFill>
              <a:highlight>
                <a:srgbClr val="FFFFFF"/>
              </a:highlight>
            </a:endParaRPr>
          </a:p>
        </p:txBody>
      </p:sp>
      <p:sp>
        <p:nvSpPr>
          <p:cNvPr id="90058364" name="Text 4"/>
          <p:cNvSpPr/>
          <p:nvPr/>
        </p:nvSpPr>
        <p:spPr bwMode="auto">
          <a:xfrm>
            <a:off x="773767" y="2889977"/>
            <a:ext cx="114325" cy="190736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marL="0" indent="0" algn="ctr">
              <a:lnSpc>
                <a:spcPct val="100000"/>
              </a:lnSpc>
              <a:buNone/>
              <a:defRPr/>
            </a:pPr>
            <a:r>
              <a:rPr lang="en-US" sz="1600" b="1">
                <a:solidFill>
                  <a:srgbClr val="002060"/>
                </a:solidFill>
                <a:highlight>
                  <a:srgbClr val="FFFFFF"/>
                </a:highlight>
                <a:latin typeface="Noto Serif HK Bold"/>
                <a:ea typeface="Noto Serif HK Bold"/>
                <a:cs typeface="Noto Serif HK Bold"/>
              </a:rPr>
              <a:t>2</a:t>
            </a:r>
            <a:endParaRPr sz="1600">
              <a:solidFill>
                <a:srgbClr val="002060"/>
              </a:solidFill>
              <a:highlight>
                <a:srgbClr val="FFFFFF"/>
              </a:highlight>
            </a:endParaRPr>
          </a:p>
        </p:txBody>
      </p:sp>
      <p:sp>
        <p:nvSpPr>
          <p:cNvPr id="1732814728" name="Text 5"/>
          <p:cNvSpPr/>
          <p:nvPr/>
        </p:nvSpPr>
        <p:spPr bwMode="auto">
          <a:xfrm>
            <a:off x="1113434" y="2655491"/>
            <a:ext cx="2622257" cy="15925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4000"/>
              </a:lnSpc>
              <a:buNone/>
              <a:defRPr/>
            </a:pPr>
            <a:r>
              <a:rPr lang="en-US" sz="1600" b="1">
                <a:solidFill>
                  <a:srgbClr val="002060"/>
                </a:solidFill>
                <a:highlight>
                  <a:srgbClr val="FFFFFF"/>
                </a:highlight>
                <a:latin typeface="Noto Serif HK Bold"/>
                <a:ea typeface="Noto Serif HK Bold"/>
                <a:cs typeface="Noto Serif HK Bold"/>
              </a:rPr>
              <a:t>Постоянное обновление</a:t>
            </a:r>
            <a:endParaRPr sz="1600">
              <a:solidFill>
                <a:srgbClr val="002060"/>
              </a:solidFill>
              <a:highlight>
                <a:srgbClr val="FFFFFF"/>
              </a:highlight>
            </a:endParaRPr>
          </a:p>
        </p:txBody>
      </p:sp>
      <p:sp>
        <p:nvSpPr>
          <p:cNvPr id="1754766681" name="Text 6"/>
          <p:cNvSpPr/>
          <p:nvPr/>
        </p:nvSpPr>
        <p:spPr bwMode="auto">
          <a:xfrm flipH="0" flipV="0">
            <a:off x="1113434" y="2941695"/>
            <a:ext cx="7537473" cy="524463"/>
          </a:xfrm>
          <a:prstGeom prst="rect">
            <a:avLst/>
          </a:prstGeom>
          <a:noFill/>
          <a:ln/>
        </p:spPr>
        <p:txBody>
          <a:bodyPr vertOverflow="overflow" horzOverflow="overflow" vert="horz" wrap="square" lIns="0" tIns="0" rIns="0" bIns="0" numCol="1" spcCol="0" rtlCol="0" fromWordArt="0" anchor="t" anchorCtr="0" forceAA="0" upright="0" compatLnSpc="0">
            <a:normAutofit fontScale="65000" lnSpcReduction="7000"/>
          </a:bodyPr>
          <a:lstStyle/>
          <a:p>
            <a:pPr marL="0" indent="0" algn="l">
              <a:lnSpc>
                <a:spcPct val="121000"/>
              </a:lnSpc>
              <a:buNone/>
              <a:defRPr/>
            </a:pPr>
            <a:r>
              <a:rPr lang="en-US" sz="1600">
                <a:solidFill>
                  <a:srgbClr val="002060"/>
                </a:solidFill>
                <a:highlight>
                  <a:srgbClr val="FFFFFF"/>
                </a:highlight>
                <a:latin typeface="Noto Serif HK"/>
                <a:ea typeface="Noto Serif HK"/>
                <a:cs typeface="Noto Serif HK"/>
              </a:rPr>
              <a:t>Данные регулярно обновляются за счёт спутникового мониторинга, результатов кадастровых и геодезических работ, а также интеграции с другими государственными системами, гарантируя актуальность и точность</a:t>
            </a:r>
            <a:endParaRPr sz="1600">
              <a:solidFill>
                <a:srgbClr val="002060"/>
              </a:solidFill>
              <a:highlight>
                <a:srgbClr val="FFFFFF"/>
              </a:highlight>
            </a:endParaRPr>
          </a:p>
        </p:txBody>
      </p:sp>
      <p:sp>
        <p:nvSpPr>
          <p:cNvPr id="377176896" name="Text 7"/>
          <p:cNvSpPr/>
          <p:nvPr/>
        </p:nvSpPr>
        <p:spPr bwMode="auto">
          <a:xfrm>
            <a:off x="773767" y="3700644"/>
            <a:ext cx="114325" cy="190736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marL="0" indent="0" algn="ctr">
              <a:lnSpc>
                <a:spcPct val="100000"/>
              </a:lnSpc>
              <a:buNone/>
              <a:defRPr/>
            </a:pPr>
            <a:r>
              <a:rPr lang="en-US" sz="1600" b="1">
                <a:solidFill>
                  <a:srgbClr val="002060"/>
                </a:solidFill>
                <a:highlight>
                  <a:srgbClr val="FFFFFF"/>
                </a:highlight>
                <a:latin typeface="Noto Serif HK Bold"/>
                <a:ea typeface="Noto Serif HK Bold"/>
                <a:cs typeface="Noto Serif HK Bold"/>
              </a:rPr>
              <a:t>3</a:t>
            </a:r>
            <a:endParaRPr sz="1600">
              <a:solidFill>
                <a:srgbClr val="002060"/>
              </a:solidFill>
              <a:highlight>
                <a:srgbClr val="FFFFFF"/>
              </a:highlight>
            </a:endParaRPr>
          </a:p>
        </p:txBody>
      </p:sp>
      <p:sp>
        <p:nvSpPr>
          <p:cNvPr id="187114042" name="Text 8"/>
          <p:cNvSpPr/>
          <p:nvPr/>
        </p:nvSpPr>
        <p:spPr bwMode="auto">
          <a:xfrm>
            <a:off x="1113434" y="3466158"/>
            <a:ext cx="3044624" cy="15925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4000"/>
              </a:lnSpc>
              <a:buNone/>
              <a:defRPr/>
            </a:pPr>
            <a:r>
              <a:rPr lang="en-US" sz="1600" b="1">
                <a:solidFill>
                  <a:srgbClr val="002060"/>
                </a:solidFill>
                <a:highlight>
                  <a:srgbClr val="FFFFFF"/>
                </a:highlight>
                <a:latin typeface="Noto Serif HK Bold"/>
                <a:ea typeface="Noto Serif HK Bold"/>
                <a:cs typeface="Noto Serif HK Bold"/>
              </a:rPr>
              <a:t>Прозрачность и открытость</a:t>
            </a:r>
            <a:endParaRPr sz="1600">
              <a:solidFill>
                <a:srgbClr val="002060"/>
              </a:solidFill>
              <a:highlight>
                <a:srgbClr val="FFFFFF"/>
              </a:highlight>
            </a:endParaRPr>
          </a:p>
        </p:txBody>
      </p:sp>
      <p:sp>
        <p:nvSpPr>
          <p:cNvPr id="323583317" name="Text 9"/>
          <p:cNvSpPr/>
          <p:nvPr/>
        </p:nvSpPr>
        <p:spPr bwMode="auto">
          <a:xfrm flipH="0" flipV="0">
            <a:off x="1113434" y="3752360"/>
            <a:ext cx="7537473" cy="390113"/>
          </a:xfrm>
          <a:prstGeom prst="rect">
            <a:avLst/>
          </a:prstGeom>
          <a:noFill/>
          <a:ln/>
        </p:spPr>
        <p:txBody>
          <a:bodyPr vertOverflow="overflow" horzOverflow="overflow" vert="horz" wrap="square" lIns="0" tIns="0" rIns="0" bIns="0" numCol="1" spcCol="0" rtlCol="0" fromWordArt="0" anchor="t" anchorCtr="0" forceAA="0" upright="0" compatLnSpc="0">
            <a:normAutofit fontScale="70000" lnSpcReduction="6000"/>
          </a:bodyPr>
          <a:lstStyle/>
          <a:p>
            <a:pPr marL="0" indent="0" algn="l">
              <a:lnSpc>
                <a:spcPct val="121000"/>
              </a:lnSpc>
              <a:buNone/>
              <a:defRPr/>
            </a:pPr>
            <a:r>
              <a:rPr lang="en-US" sz="1600">
                <a:solidFill>
                  <a:srgbClr val="002060"/>
                </a:solidFill>
                <a:highlight>
                  <a:srgbClr val="FFFFFF"/>
                </a:highlight>
                <a:latin typeface="Noto Serif HK"/>
                <a:ea typeface="Noto Serif HK"/>
                <a:cs typeface="Noto Serif HK"/>
              </a:rPr>
              <a:t>Доступ через удобные геопорталы — любой пользователь, от специалиста до гражданина, получает информацию без лишних барьеров, что повышает прозрачность управления территориями</a:t>
            </a:r>
            <a:endParaRPr sz="1600">
              <a:solidFill>
                <a:srgbClr val="002060"/>
              </a:solidFill>
              <a:highlight>
                <a:srgbClr val="FFFFFF"/>
              </a:highlight>
            </a:endParaRPr>
          </a:p>
        </p:txBody>
      </p:sp>
      <p:sp>
        <p:nvSpPr>
          <p:cNvPr id="56970554" name="Text 10"/>
          <p:cNvSpPr/>
          <p:nvPr/>
        </p:nvSpPr>
        <p:spPr bwMode="auto">
          <a:xfrm>
            <a:off x="773767" y="4511310"/>
            <a:ext cx="114325" cy="190736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marL="0" indent="0" algn="ctr">
              <a:lnSpc>
                <a:spcPct val="100000"/>
              </a:lnSpc>
              <a:buNone/>
              <a:defRPr/>
            </a:pPr>
            <a:r>
              <a:rPr lang="en-US" sz="1600" b="1">
                <a:solidFill>
                  <a:srgbClr val="002060"/>
                </a:solidFill>
                <a:highlight>
                  <a:srgbClr val="FFFFFF"/>
                </a:highlight>
                <a:latin typeface="Noto Serif HK Bold"/>
                <a:ea typeface="Noto Serif HK Bold"/>
                <a:cs typeface="Noto Serif HK Bold"/>
              </a:rPr>
              <a:t>4</a:t>
            </a:r>
            <a:endParaRPr sz="1600">
              <a:solidFill>
                <a:srgbClr val="002060"/>
              </a:solidFill>
              <a:highlight>
                <a:srgbClr val="FFFFFF"/>
              </a:highlight>
            </a:endParaRPr>
          </a:p>
        </p:txBody>
      </p:sp>
      <p:sp>
        <p:nvSpPr>
          <p:cNvPr id="1933801918" name="Text 11"/>
          <p:cNvSpPr/>
          <p:nvPr/>
        </p:nvSpPr>
        <p:spPr bwMode="auto">
          <a:xfrm>
            <a:off x="1113434" y="4276825"/>
            <a:ext cx="2269438" cy="15925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4000"/>
              </a:lnSpc>
              <a:buNone/>
              <a:defRPr/>
            </a:pPr>
            <a:r>
              <a:rPr lang="en-US" sz="1600" b="1">
                <a:solidFill>
                  <a:srgbClr val="002060"/>
                </a:solidFill>
                <a:highlight>
                  <a:srgbClr val="FFFFFF"/>
                </a:highlight>
                <a:latin typeface="Noto Serif HK Bold"/>
                <a:ea typeface="Noto Serif HK Bold"/>
                <a:cs typeface="Noto Serif HK Bold"/>
              </a:rPr>
              <a:t>Поддержка решений</a:t>
            </a:r>
            <a:endParaRPr sz="1600">
              <a:solidFill>
                <a:srgbClr val="002060"/>
              </a:solidFill>
              <a:highlight>
                <a:srgbClr val="FFFFFF"/>
              </a:highlight>
            </a:endParaRPr>
          </a:p>
        </p:txBody>
      </p:sp>
      <p:sp>
        <p:nvSpPr>
          <p:cNvPr id="1298603325" name="Text 12"/>
          <p:cNvSpPr/>
          <p:nvPr/>
        </p:nvSpPr>
        <p:spPr bwMode="auto">
          <a:xfrm flipH="0" flipV="0">
            <a:off x="1113434" y="4563027"/>
            <a:ext cx="7537473" cy="469046"/>
          </a:xfrm>
          <a:prstGeom prst="rect">
            <a:avLst/>
          </a:prstGeom>
          <a:noFill/>
          <a:ln/>
        </p:spPr>
        <p:txBody>
          <a:bodyPr vertOverflow="overflow" horzOverflow="overflow" vert="horz" wrap="square" lIns="0" tIns="0" rIns="0" bIns="0" numCol="1" spcCol="0" rtlCol="0" fromWordArt="0" anchor="t" anchorCtr="0" forceAA="0" upright="0" compatLnSpc="0">
            <a:normAutofit fontScale="65000" lnSpcReduction="7000"/>
          </a:bodyPr>
          <a:lstStyle/>
          <a:p>
            <a:pPr marL="0" indent="0" algn="l">
              <a:lnSpc>
                <a:spcPct val="121000"/>
              </a:lnSpc>
              <a:buNone/>
              <a:defRPr/>
            </a:pPr>
            <a:r>
              <a:rPr lang="en-US" sz="1600">
                <a:solidFill>
                  <a:srgbClr val="002060"/>
                </a:solidFill>
                <a:highlight>
                  <a:srgbClr val="FFFFFF"/>
                </a:highlight>
                <a:latin typeface="Noto Serif HK"/>
                <a:ea typeface="Noto Serif HK"/>
                <a:cs typeface="Noto Serif HK"/>
              </a:rPr>
              <a:t>Оперативный анализ территориальных и пространственных характеристик при планировании городов, развитии инфраструктуры, природоохранной деятельности и инвестиционном проектировании</a:t>
            </a:r>
            <a:endParaRPr sz="1600">
              <a:solidFill>
                <a:srgbClr val="002060"/>
              </a:solidFill>
              <a:highlight>
                <a:srgbClr val="FFFFFF"/>
              </a:highlight>
            </a:endParaRPr>
          </a:p>
        </p:txBody>
      </p:sp>
      <p:sp>
        <p:nvSpPr>
          <p:cNvPr id="1535643580" name="Text 13"/>
          <p:cNvSpPr/>
          <p:nvPr/>
        </p:nvSpPr>
        <p:spPr bwMode="auto">
          <a:xfrm>
            <a:off x="773767" y="5321977"/>
            <a:ext cx="114325" cy="190736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marL="0" indent="0" algn="ctr">
              <a:lnSpc>
                <a:spcPct val="100000"/>
              </a:lnSpc>
              <a:buNone/>
              <a:defRPr/>
            </a:pPr>
            <a:r>
              <a:rPr lang="en-US" sz="1600" b="1">
                <a:solidFill>
                  <a:srgbClr val="002060"/>
                </a:solidFill>
                <a:highlight>
                  <a:srgbClr val="FFFFFF"/>
                </a:highlight>
                <a:latin typeface="Noto Serif HK Bold"/>
                <a:ea typeface="Noto Serif HK Bold"/>
                <a:cs typeface="Noto Serif HK Bold"/>
              </a:rPr>
              <a:t>5</a:t>
            </a:r>
            <a:endParaRPr sz="1600">
              <a:solidFill>
                <a:srgbClr val="002060"/>
              </a:solidFill>
              <a:highlight>
                <a:srgbClr val="FFFFFF"/>
              </a:highlight>
            </a:endParaRPr>
          </a:p>
        </p:txBody>
      </p:sp>
      <p:sp>
        <p:nvSpPr>
          <p:cNvPr id="1507212566" name="Text 14"/>
          <p:cNvSpPr/>
          <p:nvPr/>
        </p:nvSpPr>
        <p:spPr bwMode="auto">
          <a:xfrm>
            <a:off x="1113434" y="5032075"/>
            <a:ext cx="2136385" cy="15925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4000"/>
              </a:lnSpc>
              <a:buNone/>
              <a:defRPr/>
            </a:pPr>
            <a:r>
              <a:rPr lang="en-US" sz="1600" b="1">
                <a:solidFill>
                  <a:srgbClr val="002060"/>
                </a:solidFill>
                <a:highlight>
                  <a:srgbClr val="FFFFFF"/>
                </a:highlight>
                <a:latin typeface="Noto Serif HK Bold"/>
                <a:ea typeface="Noto Serif HK Bold"/>
                <a:cs typeface="Noto Serif HK Bold"/>
              </a:rPr>
              <a:t>Масштабируемость</a:t>
            </a:r>
            <a:endParaRPr sz="1600">
              <a:solidFill>
                <a:srgbClr val="002060"/>
              </a:solidFill>
              <a:highlight>
                <a:srgbClr val="FFFFFF"/>
              </a:highlight>
            </a:endParaRPr>
          </a:p>
        </p:txBody>
      </p:sp>
      <p:sp>
        <p:nvSpPr>
          <p:cNvPr id="1567929522" name="Text 15"/>
          <p:cNvSpPr/>
          <p:nvPr/>
        </p:nvSpPr>
        <p:spPr bwMode="auto">
          <a:xfrm flipH="0" flipV="0">
            <a:off x="1113434" y="5373694"/>
            <a:ext cx="7537473" cy="341304"/>
          </a:xfrm>
          <a:prstGeom prst="rect">
            <a:avLst/>
          </a:prstGeom>
          <a:noFill/>
          <a:ln/>
        </p:spPr>
        <p:txBody>
          <a:bodyPr vertOverflow="overflow" horzOverflow="overflow" vert="horz" wrap="square" lIns="0" tIns="0" rIns="0" bIns="0" numCol="1" spcCol="0" rtlCol="0" fromWordArt="0" anchor="t" anchorCtr="0" forceAA="0" upright="0" compatLnSpc="0">
            <a:normAutofit fontScale="65000" lnSpcReduction="7000"/>
          </a:bodyPr>
          <a:lstStyle/>
          <a:p>
            <a:pPr marL="0" indent="0" algn="l">
              <a:lnSpc>
                <a:spcPct val="121000"/>
              </a:lnSpc>
              <a:buNone/>
              <a:defRPr/>
            </a:pPr>
            <a:r>
              <a:rPr lang="en-US" sz="1600">
                <a:solidFill>
                  <a:srgbClr val="002060"/>
                </a:solidFill>
                <a:highlight>
                  <a:srgbClr val="FFFFFF"/>
                </a:highlight>
                <a:latin typeface="Noto Serif HK"/>
                <a:ea typeface="Noto Serif HK"/>
                <a:cs typeface="Noto Serif HK"/>
              </a:rPr>
              <a:t>Платформа легко адаптируется под задачи разных уровней — от местных до федеральных, в сферах от сельского хозяйства и логистики до экологии и безопасности</a:t>
            </a:r>
            <a:endParaRPr sz="1600">
              <a:solidFill>
                <a:srgbClr val="002060"/>
              </a:solidFill>
              <a:highlight>
                <a:srgbClr val="FFFFFF"/>
              </a:highlight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1">
        <p:fade thruBlk="0"/>
      </p:transition>
    </mc:Choice>
    <mc:Fallback>
      <p:transition spd="med" advClick="1">
        <p:fade thruBlk="0"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832988720" name="Slide Number Placeholder 1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6B8C1AC7-85D1-239B-AEBB-CDD4ACDEDCB1}" type="slidenum">
              <a:rPr lang="ru-RU"/>
              <a:t/>
            </a:fld>
            <a:endParaRPr lang="ru-RU"/>
          </a:p>
        </p:txBody>
      </p:sp>
      <p:sp>
        <p:nvSpPr>
          <p:cNvPr id="1988067666" name="Text 0"/>
          <p:cNvSpPr/>
          <p:nvPr/>
        </p:nvSpPr>
        <p:spPr bwMode="auto">
          <a:xfrm>
            <a:off x="651159" y="1216866"/>
            <a:ext cx="4577158" cy="38898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4000"/>
              </a:lnSpc>
              <a:buNone/>
              <a:defRPr/>
            </a:pPr>
            <a:r>
              <a:rPr lang="en-US" sz="2400" b="1">
                <a:solidFill>
                  <a:srgbClr val="002060"/>
                </a:solidFill>
                <a:highlight>
                  <a:srgbClr val="FFFFFF"/>
                </a:highlight>
                <a:latin typeface="Noto Serif HK Bold"/>
                <a:ea typeface="Noto Serif HK Bold"/>
                <a:cs typeface="Noto Serif HK Bold"/>
              </a:rPr>
              <a:t>Как воспользоваться НСПД?</a:t>
            </a:r>
            <a:endParaRPr sz="2400">
              <a:solidFill>
                <a:srgbClr val="002060"/>
              </a:solidFill>
              <a:highlight>
                <a:srgbClr val="FFFFFF"/>
              </a:highlight>
            </a:endParaRPr>
          </a:p>
        </p:txBody>
      </p:sp>
      <p:sp>
        <p:nvSpPr>
          <p:cNvPr id="508925350" name="Text 1"/>
          <p:cNvSpPr/>
          <p:nvPr/>
        </p:nvSpPr>
        <p:spPr bwMode="auto">
          <a:xfrm flipH="0" flipV="0">
            <a:off x="651158" y="1887028"/>
            <a:ext cx="8151760" cy="643489"/>
          </a:xfrm>
          <a:prstGeom prst="rect">
            <a:avLst/>
          </a:prstGeom>
          <a:noFill/>
          <a:ln/>
        </p:spPr>
        <p:txBody>
          <a:bodyPr vertOverflow="overflow" horzOverflow="overflow" vert="horz" wrap="square" lIns="0" tIns="0" rIns="0" bIns="0" numCol="1" spcCol="0" rtlCol="0" fromWordArt="0" anchor="t" anchorCtr="0" forceAA="0" upright="0" compatLnSpc="0">
            <a:normAutofit fontScale="95000" lnSpcReduction="1000"/>
          </a:bodyPr>
          <a:lstStyle/>
          <a:p>
            <a:pPr marL="0" indent="0" algn="l">
              <a:lnSpc>
                <a:spcPct val="133000"/>
              </a:lnSpc>
              <a:buNone/>
              <a:defRPr/>
            </a:pPr>
            <a:r>
              <a:rPr lang="en-US" sz="1600">
                <a:solidFill>
                  <a:srgbClr val="002060"/>
                </a:solidFill>
                <a:highlight>
                  <a:srgbClr val="FFFFFF"/>
                </a:highlight>
                <a:latin typeface="Noto Serif HK"/>
                <a:ea typeface="Noto Serif HK"/>
                <a:cs typeface="Noto Serif HK"/>
              </a:rPr>
              <a:t>Воспользоваться НСПД могут как физические, так и юридические лица. Интерфейс системы разработан с учётом потребностей различных категорий пользователей.</a:t>
            </a:r>
            <a:endParaRPr sz="1600">
              <a:solidFill>
                <a:srgbClr val="002060"/>
              </a:solidFill>
              <a:highlight>
                <a:srgbClr val="FFFFFF"/>
              </a:highlight>
            </a:endParaRPr>
          </a:p>
        </p:txBody>
      </p:sp>
      <p:pic>
        <p:nvPicPr>
          <p:cNvPr id="354266901" name="Image 0" descr="preencoded.png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/>
        </p:blipFill>
        <p:spPr bwMode="auto">
          <a:xfrm>
            <a:off x="651159" y="2777877"/>
            <a:ext cx="310081" cy="310081"/>
          </a:xfrm>
          <a:prstGeom prst="rect">
            <a:avLst/>
          </a:prstGeom>
        </p:spPr>
      </p:pic>
      <p:sp>
        <p:nvSpPr>
          <p:cNvPr id="357933253" name="Text 2"/>
          <p:cNvSpPr/>
          <p:nvPr/>
        </p:nvSpPr>
        <p:spPr bwMode="auto">
          <a:xfrm>
            <a:off x="1116246" y="2777877"/>
            <a:ext cx="1596218" cy="19528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4000"/>
              </a:lnSpc>
              <a:buNone/>
              <a:defRPr/>
            </a:pPr>
            <a:r>
              <a:rPr lang="en-US" sz="1200" b="1">
                <a:solidFill>
                  <a:srgbClr val="002060"/>
                </a:solidFill>
                <a:highlight>
                  <a:srgbClr val="FFFFFF"/>
                </a:highlight>
                <a:latin typeface="Noto Serif HK Bold"/>
                <a:ea typeface="Noto Serif HK Bold"/>
                <a:cs typeface="Noto Serif HK Bold"/>
              </a:rPr>
              <a:t>Официальный сайт</a:t>
            </a:r>
            <a:endParaRPr sz="1200">
              <a:solidFill>
                <a:srgbClr val="002060"/>
              </a:solidFill>
              <a:highlight>
                <a:srgbClr val="FFFFFF"/>
              </a:highlight>
            </a:endParaRPr>
          </a:p>
        </p:txBody>
      </p:sp>
      <p:sp>
        <p:nvSpPr>
          <p:cNvPr id="285156986" name="Text 3"/>
          <p:cNvSpPr/>
          <p:nvPr/>
        </p:nvSpPr>
        <p:spPr bwMode="auto">
          <a:xfrm flipH="0" flipV="0">
            <a:off x="1116245" y="3046140"/>
            <a:ext cx="2148778" cy="1491713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 algn="l">
              <a:lnSpc>
                <a:spcPct val="133000"/>
              </a:lnSpc>
              <a:buNone/>
              <a:defRPr/>
            </a:pPr>
            <a:r>
              <a:rPr lang="en-US" sz="1200">
                <a:solidFill>
                  <a:srgbClr val="002060"/>
                </a:solidFill>
                <a:highlight>
                  <a:srgbClr val="FFFFFF"/>
                </a:highlight>
                <a:latin typeface="Noto Serif HK"/>
                <a:ea typeface="Noto Serif HK"/>
                <a:cs typeface="Noto Serif HK"/>
              </a:rPr>
              <a:t>Доступ к системе осуществляется через официальный сайт </a:t>
            </a:r>
            <a:r>
              <a:rPr lang="en-US" sz="1200" b="1" u="sng">
                <a:solidFill>
                  <a:srgbClr val="002060"/>
                </a:solidFill>
                <a:highlight>
                  <a:srgbClr val="FFFFFF"/>
                </a:highlight>
                <a:latin typeface="Noto Serif HK Bold"/>
                <a:ea typeface="Noto Serif HK Bold"/>
                <a:cs typeface="Noto Serif HK Bold"/>
                <a:hlinkClick r:id="rId4" tooltip="https://nspd.gov.ru"/>
              </a:rPr>
              <a:t>nspd.gov.ru</a:t>
            </a:r>
            <a:r>
              <a:rPr lang="en-US" sz="1200">
                <a:solidFill>
                  <a:srgbClr val="002060"/>
                </a:solidFill>
                <a:highlight>
                  <a:srgbClr val="FFFFFF"/>
                </a:highlight>
                <a:latin typeface="Noto Serif HK"/>
                <a:ea typeface="Noto Serif HK"/>
                <a:cs typeface="Noto Serif HK"/>
              </a:rPr>
              <a:t> — единая точка входа для всех пользователей</a:t>
            </a:r>
            <a:endParaRPr sz="1200">
              <a:solidFill>
                <a:srgbClr val="002060"/>
              </a:solidFill>
              <a:highlight>
                <a:srgbClr val="FFFFFF"/>
              </a:highlight>
            </a:endParaRPr>
          </a:p>
        </p:txBody>
      </p:sp>
      <p:pic>
        <p:nvPicPr>
          <p:cNvPr id="661552565" name="Image 1" descr="preencoded.png"/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/>
        </p:blipFill>
        <p:spPr bwMode="auto">
          <a:xfrm>
            <a:off x="3420031" y="2777877"/>
            <a:ext cx="310081" cy="310081"/>
          </a:xfrm>
          <a:prstGeom prst="rect">
            <a:avLst/>
          </a:prstGeom>
        </p:spPr>
      </p:pic>
      <p:sp>
        <p:nvSpPr>
          <p:cNvPr id="1103552226" name="Text 4"/>
          <p:cNvSpPr/>
          <p:nvPr/>
        </p:nvSpPr>
        <p:spPr bwMode="auto">
          <a:xfrm>
            <a:off x="3885120" y="2777877"/>
            <a:ext cx="2148854" cy="387696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 algn="l">
              <a:lnSpc>
                <a:spcPct val="104000"/>
              </a:lnSpc>
              <a:buNone/>
              <a:defRPr/>
            </a:pPr>
            <a:r>
              <a:rPr lang="en-US" sz="1200" b="1">
                <a:solidFill>
                  <a:srgbClr val="002060"/>
                </a:solidFill>
                <a:highlight>
                  <a:srgbClr val="FFFFFF"/>
                </a:highlight>
                <a:latin typeface="Noto Serif HK Bold"/>
                <a:ea typeface="Noto Serif HK Bold"/>
                <a:cs typeface="Noto Serif HK Bold"/>
              </a:rPr>
              <a:t>Авторизация через Госуслуги</a:t>
            </a:r>
            <a:endParaRPr sz="1200">
              <a:solidFill>
                <a:srgbClr val="002060"/>
              </a:solidFill>
              <a:highlight>
                <a:srgbClr val="FFFFFF"/>
              </a:highlight>
            </a:endParaRPr>
          </a:p>
        </p:txBody>
      </p:sp>
      <p:sp>
        <p:nvSpPr>
          <p:cNvPr id="1048560557" name="Text 5"/>
          <p:cNvSpPr/>
          <p:nvPr/>
        </p:nvSpPr>
        <p:spPr bwMode="auto">
          <a:xfrm flipH="0" flipV="0">
            <a:off x="3885119" y="3239986"/>
            <a:ext cx="2148853" cy="1297866"/>
          </a:xfrm>
          <a:prstGeom prst="rect">
            <a:avLst/>
          </a:prstGeom>
          <a:noFill/>
          <a:ln/>
        </p:spPr>
        <p:txBody>
          <a:bodyPr vertOverflow="overflow" horzOverflow="overflow" vert="horz" wrap="square" lIns="0" tIns="0" rIns="0" bIns="0" numCol="1" spcCol="0" rtlCol="0" fromWordArt="0" anchor="t" anchorCtr="0" forceAA="0" upright="0" compatLnSpc="0">
            <a:normAutofit fontScale="95000" lnSpcReduction="1000"/>
          </a:bodyPr>
          <a:lstStyle/>
          <a:p>
            <a:pPr marL="0" indent="0" algn="l">
              <a:lnSpc>
                <a:spcPct val="133000"/>
              </a:lnSpc>
              <a:buNone/>
              <a:defRPr/>
            </a:pPr>
            <a:r>
              <a:rPr lang="en-US" sz="1200">
                <a:solidFill>
                  <a:srgbClr val="002060"/>
                </a:solidFill>
                <a:highlight>
                  <a:srgbClr val="FFFFFF"/>
                </a:highlight>
                <a:latin typeface="Noto Serif HK"/>
                <a:ea typeface="Noto Serif HK"/>
                <a:cs typeface="Noto Serif HK"/>
              </a:rPr>
              <a:t>Для входа используется учётная запись на портале Госуслуг — простая и безопасная авторизация для граждан и организаций</a:t>
            </a:r>
            <a:endParaRPr sz="1200">
              <a:solidFill>
                <a:srgbClr val="002060"/>
              </a:solidFill>
              <a:highlight>
                <a:srgbClr val="FFFFFF"/>
              </a:highlight>
            </a:endParaRPr>
          </a:p>
        </p:txBody>
      </p:sp>
      <p:pic>
        <p:nvPicPr>
          <p:cNvPr id="1919723921" name="Image 2" descr="preencoded.png"/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/>
        </p:blipFill>
        <p:spPr bwMode="auto">
          <a:xfrm>
            <a:off x="6188979" y="2777877"/>
            <a:ext cx="310081" cy="310081"/>
          </a:xfrm>
          <a:prstGeom prst="rect">
            <a:avLst/>
          </a:prstGeom>
        </p:spPr>
      </p:pic>
      <p:sp>
        <p:nvSpPr>
          <p:cNvPr id="1218597914" name="Text 6"/>
          <p:cNvSpPr/>
          <p:nvPr/>
        </p:nvSpPr>
        <p:spPr bwMode="auto">
          <a:xfrm>
            <a:off x="6654067" y="2777877"/>
            <a:ext cx="2148854" cy="387696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 algn="l">
              <a:lnSpc>
                <a:spcPct val="104000"/>
              </a:lnSpc>
              <a:buNone/>
              <a:defRPr/>
            </a:pPr>
            <a:r>
              <a:rPr lang="en-US" sz="1200" b="1">
                <a:solidFill>
                  <a:srgbClr val="002060"/>
                </a:solidFill>
                <a:highlight>
                  <a:srgbClr val="FFFFFF"/>
                </a:highlight>
                <a:latin typeface="Noto Serif HK Bold"/>
                <a:ea typeface="Noto Serif HK Bold"/>
                <a:cs typeface="Noto Serif HK Bold"/>
              </a:rPr>
              <a:t>Межведомственная интеграция</a:t>
            </a:r>
            <a:endParaRPr sz="1200">
              <a:solidFill>
                <a:srgbClr val="002060"/>
              </a:solidFill>
              <a:highlight>
                <a:srgbClr val="FFFFFF"/>
              </a:highlight>
            </a:endParaRPr>
          </a:p>
        </p:txBody>
      </p:sp>
      <p:sp>
        <p:nvSpPr>
          <p:cNvPr id="862919785" name="Text 7"/>
          <p:cNvSpPr/>
          <p:nvPr/>
        </p:nvSpPr>
        <p:spPr bwMode="auto">
          <a:xfrm flipH="0" flipV="0">
            <a:off x="6654066" y="3239986"/>
            <a:ext cx="2683149" cy="1783102"/>
          </a:xfrm>
          <a:prstGeom prst="rect">
            <a:avLst/>
          </a:prstGeom>
          <a:noFill/>
          <a:ln/>
        </p:spPr>
        <p:txBody>
          <a:bodyPr vertOverflow="overflow" horzOverflow="overflow" vert="horz" wrap="square" lIns="0" tIns="0" rIns="0" bIns="0" numCol="1" spcCol="0" rtlCol="0" fromWordArt="0" anchor="t" anchorCtr="0" forceAA="0" upright="0" compatLnSpc="0">
            <a:normAutofit fontScale="95000" lnSpcReduction="1000"/>
          </a:bodyPr>
          <a:lstStyle/>
          <a:p>
            <a:pPr marL="0" indent="0" algn="l">
              <a:lnSpc>
                <a:spcPct val="133000"/>
              </a:lnSpc>
              <a:buNone/>
              <a:defRPr/>
            </a:pPr>
            <a:r>
              <a:rPr lang="en-US" sz="1200">
                <a:solidFill>
                  <a:srgbClr val="002060"/>
                </a:solidFill>
                <a:highlight>
                  <a:srgbClr val="FFFFFF"/>
                </a:highlight>
                <a:latin typeface="Noto Serif HK"/>
                <a:ea typeface="Noto Serif HK"/>
                <a:cs typeface="Noto Serif HK"/>
              </a:rPr>
              <a:t>НСПД интегрируется </a:t>
            </a:r>
            <a:br>
              <a:rPr lang="en-US" sz="1200">
                <a:solidFill>
                  <a:srgbClr val="002060"/>
                </a:solidFill>
                <a:highlight>
                  <a:srgbClr val="FFFFFF"/>
                </a:highlight>
                <a:latin typeface="Noto Serif HK"/>
                <a:ea typeface="Noto Serif HK"/>
                <a:cs typeface="Noto Serif HK"/>
              </a:rPr>
            </a:br>
            <a:r>
              <a:rPr lang="en-US" sz="1200">
                <a:solidFill>
                  <a:srgbClr val="002060"/>
                </a:solidFill>
                <a:highlight>
                  <a:srgbClr val="FFFFFF"/>
                </a:highlight>
                <a:latin typeface="Noto Serif HK"/>
                <a:ea typeface="Noto Serif HK"/>
                <a:cs typeface="Noto Serif HK"/>
              </a:rPr>
              <a:t>с федеральными и региональными информационными системами, обеспечивая обмен пространственной информацией </a:t>
            </a:r>
            <a:br>
              <a:rPr lang="en-US" sz="1200">
                <a:solidFill>
                  <a:srgbClr val="002060"/>
                </a:solidFill>
                <a:highlight>
                  <a:srgbClr val="FFFFFF"/>
                </a:highlight>
                <a:latin typeface="Noto Serif HK"/>
                <a:ea typeface="Noto Serif HK"/>
                <a:cs typeface="Noto Serif HK"/>
              </a:rPr>
            </a:br>
            <a:r>
              <a:rPr lang="en-US" sz="1200">
                <a:solidFill>
                  <a:srgbClr val="002060"/>
                </a:solidFill>
                <a:highlight>
                  <a:srgbClr val="FFFFFF"/>
                </a:highlight>
                <a:latin typeface="Noto Serif HK"/>
                <a:ea typeface="Noto Serif HK"/>
                <a:cs typeface="Noto Serif HK"/>
              </a:rPr>
              <a:t>и построение технологических связей</a:t>
            </a:r>
            <a:endParaRPr sz="1200">
              <a:solidFill>
                <a:srgbClr val="002060"/>
              </a:solidFill>
              <a:highlight>
                <a:srgbClr val="FFFFFF"/>
              </a:highlight>
            </a:endParaRPr>
          </a:p>
        </p:txBody>
      </p:sp>
      <p:pic>
        <p:nvPicPr>
          <p:cNvPr id="528186790" name="Image 3" descr="preencoded.png"/>
          <p:cNvPicPr>
            <a:picLocks noChangeAspect="1"/>
          </p:cNvPicPr>
          <p:nvPr/>
        </p:nvPicPr>
        <p:blipFill>
          <a:blip r:embed="rId9"/>
          <a:stretch/>
        </p:blipFill>
        <p:spPr bwMode="auto">
          <a:xfrm>
            <a:off x="775132" y="5146996"/>
            <a:ext cx="155003" cy="123973"/>
          </a:xfrm>
          <a:prstGeom prst="rect">
            <a:avLst/>
          </a:prstGeom>
        </p:spPr>
      </p:pic>
      <p:sp>
        <p:nvSpPr>
          <p:cNvPr id="2031727920" name="Text 9"/>
          <p:cNvSpPr/>
          <p:nvPr/>
        </p:nvSpPr>
        <p:spPr bwMode="auto">
          <a:xfrm>
            <a:off x="1054110" y="5109789"/>
            <a:ext cx="7624836" cy="396923"/>
          </a:xfrm>
          <a:prstGeom prst="rect">
            <a:avLst/>
          </a:prstGeom>
          <a:noFill/>
          <a:ln/>
        </p:spPr>
        <p:txBody>
          <a:bodyPr vertOverflow="overflow" horzOverflow="overflow" vert="horz" wrap="square" lIns="0" tIns="0" rIns="0" bIns="0" numCol="1" spcCol="0" rtlCol="0" fromWordArt="0" anchor="t" anchorCtr="0" forceAA="0" upright="0" compatLnSpc="0">
            <a:normAutofit fontScale="70000" lnSpcReduction="6000"/>
          </a:bodyPr>
          <a:lstStyle/>
          <a:p>
            <a:pPr marL="0" indent="0" algn="l">
              <a:lnSpc>
                <a:spcPct val="133000"/>
              </a:lnSpc>
              <a:buNone/>
              <a:defRPr/>
            </a:pPr>
            <a:r>
              <a:rPr lang="en-US" sz="1600">
                <a:solidFill>
                  <a:srgbClr val="002060"/>
                </a:solidFill>
                <a:highlight>
                  <a:srgbClr val="FFFFFF"/>
                </a:highlight>
                <a:latin typeface="Noto Serif HK"/>
                <a:ea typeface="Noto Serif HK"/>
                <a:cs typeface="Noto Serif HK"/>
              </a:rPr>
              <a:t>НСПД — это не просто карты и координаты, а цифровая экосистема, меняющая подход к управлению территорией и повседневной жизнью граждан России.</a:t>
            </a:r>
            <a:endParaRPr sz="1600">
              <a:solidFill>
                <a:srgbClr val="002060"/>
              </a:solidFill>
              <a:highlight>
                <a:srgbClr val="FFFFFF"/>
              </a:highlight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1">
        <p:fade thruBlk="0"/>
      </p:transition>
    </mc:Choice>
    <mc:Fallback>
      <p:transition spd="med" advClick="1">
        <p:fade thruBlk="0"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879324828" name=""/>
          <p:cNvSpPr/>
          <p:nvPr/>
        </p:nvSpPr>
        <p:spPr bwMode="auto">
          <a:xfrm flipH="0" flipV="0">
            <a:off x="2181626" y="1482098"/>
            <a:ext cx="9576167" cy="544546"/>
          </a:xfrm>
          <a:prstGeom prst="flowChartTerminator">
            <a:avLst/>
          </a:prstGeom>
          <a:gradFill>
            <a:gsLst>
              <a:gs pos="0">
                <a:schemeClr val="accent1"/>
              </a:gs>
              <a:gs pos="100000">
                <a:srgbClr val="FFFFFF"/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p>
            <a:pPr>
              <a:defRPr/>
            </a:pPr>
            <a:r>
              <a:rPr b="1">
                <a:solidFill>
                  <a:srgbClr val="002060"/>
                </a:solidFill>
              </a:rPr>
              <a:t>100%</a:t>
            </a:r>
            <a:r>
              <a:rPr>
                <a:solidFill>
                  <a:srgbClr val="002060"/>
                </a:solidFill>
              </a:rPr>
              <a:t> система доступна на территории всей страны</a:t>
            </a:r>
            <a:endParaRPr>
              <a:solidFill>
                <a:srgbClr val="002060"/>
              </a:solidFill>
            </a:endParaRPr>
          </a:p>
        </p:txBody>
      </p:sp>
      <p:sp>
        <p:nvSpPr>
          <p:cNvPr id="1878450960" name="Slide Number Placeholder 1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ABB11FE5-F0EE-43DB-D9C9-69898EBE5C50}" type="slidenum">
              <a:rPr lang="ru-RU"/>
              <a:t/>
            </a:fld>
            <a:endParaRPr lang="ru-RU"/>
          </a:p>
        </p:txBody>
      </p:sp>
      <p:sp>
        <p:nvSpPr>
          <p:cNvPr id="1681472485" name="Text 0"/>
          <p:cNvSpPr/>
          <p:nvPr/>
        </p:nvSpPr>
        <p:spPr bwMode="auto">
          <a:xfrm>
            <a:off x="773766" y="1013697"/>
            <a:ext cx="7406098" cy="31815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4000"/>
              </a:lnSpc>
              <a:buNone/>
              <a:defRPr/>
            </a:pPr>
            <a:r>
              <a:rPr lang="ru-RU" sz="2000" b="1" i="0" u="none" strike="noStrike" cap="none" spc="0">
                <a:solidFill>
                  <a:srgbClr val="002060"/>
                </a:solidFill>
                <a:latin typeface="+mn-lt"/>
                <a:ea typeface="+mn-ea"/>
                <a:cs typeface="+mn-cs"/>
              </a:rPr>
              <a:t>Национальная система </a:t>
            </a:r>
            <a:r>
              <a:rPr lang="ru-RU" sz="2000" b="1" i="0" u="none" strike="noStrike" cap="none" spc="0">
                <a:solidFill>
                  <a:srgbClr val="002060"/>
                </a:solidFill>
                <a:latin typeface="+mn-lt"/>
                <a:ea typeface="+mn-ea"/>
                <a:cs typeface="+mn-cs"/>
              </a:rPr>
              <a:t>пространственных</a:t>
            </a:r>
            <a:r>
              <a:rPr lang="ru-RU" sz="2000" b="1" i="0" u="none" strike="noStrike" cap="none" spc="-37">
                <a:solidFill>
                  <a:srgbClr val="002060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2000" b="1" i="0" u="none" strike="noStrike" cap="none" spc="0">
                <a:solidFill>
                  <a:srgbClr val="002060"/>
                </a:solidFill>
                <a:latin typeface="+mn-lt"/>
                <a:ea typeface="+mn-ea"/>
                <a:cs typeface="+mn-cs"/>
              </a:rPr>
              <a:t>данных</a:t>
            </a:r>
            <a:r>
              <a:rPr lang="ru-RU" sz="2000" b="1" i="0" u="none" strike="noStrike" cap="none" spc="-99">
                <a:solidFill>
                  <a:srgbClr val="002060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2000" b="1" i="0" u="none" strike="noStrike" cap="none" spc="-18">
                <a:solidFill>
                  <a:srgbClr val="002060"/>
                </a:solidFill>
                <a:latin typeface="+mn-lt"/>
                <a:ea typeface="+mn-ea"/>
                <a:cs typeface="+mn-cs"/>
              </a:rPr>
              <a:t>(НСПД)</a:t>
            </a:r>
            <a:endParaRPr sz="2000" b="1">
              <a:solidFill>
                <a:srgbClr val="002060"/>
              </a:solidFill>
              <a:highlight>
                <a:srgbClr val="FFFFFF"/>
              </a:highlight>
            </a:endParaRPr>
          </a:p>
        </p:txBody>
      </p:sp>
      <p:pic>
        <p:nvPicPr>
          <p:cNvPr id="1458514225" name="Graphic 37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/>
        </p:blipFill>
        <p:spPr bwMode="auto">
          <a:xfrm flipH="0" flipV="0">
            <a:off x="1036958" y="1482098"/>
            <a:ext cx="638539" cy="544546"/>
          </a:xfrm>
          <a:prstGeom prst="rect">
            <a:avLst/>
          </a:prstGeom>
        </p:spPr>
      </p:pic>
      <p:pic>
        <p:nvPicPr>
          <p:cNvPr id="289470438" name="Graphic 6"/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/>
        </p:blipFill>
        <p:spPr bwMode="auto">
          <a:xfrm flipH="0" flipV="0">
            <a:off x="1036958" y="2123028"/>
            <a:ext cx="653067" cy="544545"/>
          </a:xfrm>
          <a:prstGeom prst="rect">
            <a:avLst/>
          </a:prstGeom>
        </p:spPr>
      </p:pic>
      <p:sp>
        <p:nvSpPr>
          <p:cNvPr id="1922004298" name=""/>
          <p:cNvSpPr/>
          <p:nvPr/>
        </p:nvSpPr>
        <p:spPr bwMode="auto">
          <a:xfrm flipH="0" flipV="0">
            <a:off x="2181626" y="2123028"/>
            <a:ext cx="9576167" cy="544545"/>
          </a:xfrm>
          <a:prstGeom prst="flowChartTerminator">
            <a:avLst/>
          </a:prstGeom>
          <a:gradFill>
            <a:gsLst>
              <a:gs pos="0">
                <a:schemeClr val="accent1"/>
              </a:gs>
              <a:gs pos="100000">
                <a:srgbClr val="FFFFFF"/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p>
            <a:pPr>
              <a:defRPr/>
            </a:pPr>
            <a:r>
              <a:rPr b="1">
                <a:solidFill>
                  <a:srgbClr val="002060"/>
                </a:solidFill>
              </a:rPr>
              <a:t>34</a:t>
            </a:r>
            <a:r>
              <a:rPr>
                <a:solidFill>
                  <a:srgbClr val="002060"/>
                </a:solidFill>
              </a:rPr>
              <a:t> федеральных, </a:t>
            </a:r>
            <a:r>
              <a:rPr b="1">
                <a:solidFill>
                  <a:srgbClr val="002060"/>
                </a:solidFill>
              </a:rPr>
              <a:t>93</a:t>
            </a:r>
            <a:r>
              <a:rPr>
                <a:solidFill>
                  <a:srgbClr val="002060"/>
                </a:solidFill>
              </a:rPr>
              <a:t> региональных, </a:t>
            </a:r>
            <a:r>
              <a:rPr b="1">
                <a:solidFill>
                  <a:srgbClr val="002060"/>
                </a:solidFill>
              </a:rPr>
              <a:t>8</a:t>
            </a:r>
            <a:r>
              <a:rPr>
                <a:solidFill>
                  <a:srgbClr val="002060"/>
                </a:solidFill>
              </a:rPr>
              <a:t> иных систем интегрировано</a:t>
            </a:r>
            <a:endParaRPr>
              <a:solidFill>
                <a:srgbClr val="002060"/>
              </a:solidFill>
            </a:endParaRPr>
          </a:p>
        </p:txBody>
      </p:sp>
      <p:sp>
        <p:nvSpPr>
          <p:cNvPr id="1595066319" name=""/>
          <p:cNvSpPr/>
          <p:nvPr/>
        </p:nvSpPr>
        <p:spPr bwMode="auto">
          <a:xfrm flipH="0" flipV="0">
            <a:off x="2181626" y="2761927"/>
            <a:ext cx="9576167" cy="544545"/>
          </a:xfrm>
          <a:prstGeom prst="flowChartTerminator">
            <a:avLst/>
          </a:prstGeom>
          <a:gradFill>
            <a:gsLst>
              <a:gs pos="0">
                <a:schemeClr val="accent1"/>
              </a:gs>
              <a:gs pos="100000">
                <a:srgbClr val="FFFFFF"/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p>
            <a:pPr>
              <a:defRPr/>
            </a:pPr>
            <a:r>
              <a:rPr b="1">
                <a:solidFill>
                  <a:srgbClr val="002060"/>
                </a:solidFill>
              </a:rPr>
              <a:t>26 </a:t>
            </a:r>
            <a:r>
              <a:rPr b="0">
                <a:solidFill>
                  <a:srgbClr val="002060"/>
                </a:solidFill>
              </a:rPr>
              <a:t>сервисов для людей</a:t>
            </a:r>
            <a:endParaRPr b="0">
              <a:solidFill>
                <a:srgbClr val="002060"/>
              </a:solidFill>
            </a:endParaRPr>
          </a:p>
        </p:txBody>
      </p:sp>
      <p:sp>
        <p:nvSpPr>
          <p:cNvPr id="1741151968" name=""/>
          <p:cNvSpPr/>
          <p:nvPr/>
        </p:nvSpPr>
        <p:spPr bwMode="auto">
          <a:xfrm flipH="0" flipV="0">
            <a:off x="2181626" y="3419847"/>
            <a:ext cx="9576167" cy="544545"/>
          </a:xfrm>
          <a:prstGeom prst="flowChartTerminator">
            <a:avLst/>
          </a:prstGeom>
          <a:gradFill>
            <a:gsLst>
              <a:gs pos="0">
                <a:schemeClr val="accent1"/>
              </a:gs>
              <a:gs pos="100000">
                <a:srgbClr val="FFFFFF"/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p>
            <a:pPr>
              <a:defRPr/>
            </a:pPr>
            <a:r>
              <a:rPr b="1">
                <a:solidFill>
                  <a:srgbClr val="002060"/>
                </a:solidFill>
              </a:rPr>
              <a:t>5,5 </a:t>
            </a:r>
            <a:r>
              <a:rPr b="0">
                <a:solidFill>
                  <a:srgbClr val="002060"/>
                </a:solidFill>
              </a:rPr>
              <a:t>млн посещений системы в месяц</a:t>
            </a:r>
            <a:r>
              <a:rPr b="1">
                <a:solidFill>
                  <a:srgbClr val="002060"/>
                </a:solidFill>
              </a:rPr>
              <a:t> </a:t>
            </a:r>
            <a:r>
              <a:rPr b="1">
                <a:solidFill>
                  <a:srgbClr val="002060"/>
                </a:solidFill>
              </a:rPr>
              <a:t> </a:t>
            </a:r>
            <a:endParaRPr>
              <a:solidFill>
                <a:srgbClr val="002060"/>
              </a:solidFill>
            </a:endParaRPr>
          </a:p>
        </p:txBody>
      </p:sp>
      <p:sp>
        <p:nvSpPr>
          <p:cNvPr id="1870541214" name=""/>
          <p:cNvSpPr/>
          <p:nvPr/>
        </p:nvSpPr>
        <p:spPr bwMode="auto">
          <a:xfrm flipH="0" flipV="0">
            <a:off x="2181626" y="4065798"/>
            <a:ext cx="9576167" cy="631333"/>
          </a:xfrm>
          <a:prstGeom prst="flowChartTerminator">
            <a:avLst/>
          </a:prstGeom>
          <a:gradFill>
            <a:gsLst>
              <a:gs pos="0">
                <a:schemeClr val="accent1"/>
              </a:gs>
              <a:gs pos="100000">
                <a:srgbClr val="FFFFFF"/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p>
            <a:pPr>
              <a:defRPr/>
            </a:pPr>
            <a:r>
              <a:rPr b="1">
                <a:solidFill>
                  <a:srgbClr val="002060"/>
                </a:solidFill>
              </a:rPr>
              <a:t>23 </a:t>
            </a:r>
            <a:r>
              <a:rPr b="0">
                <a:solidFill>
                  <a:srgbClr val="002060"/>
                </a:solidFill>
              </a:rPr>
              <a:t>федеральных, региональных и иных систем переиспользуют карткомпонент</a:t>
            </a:r>
            <a:r>
              <a:rPr b="0">
                <a:solidFill>
                  <a:srgbClr val="002060"/>
                </a:solidFill>
              </a:rPr>
              <a:t> </a:t>
            </a:r>
            <a:r>
              <a:rPr b="0">
                <a:solidFill>
                  <a:srgbClr val="002060"/>
                </a:solidFill>
              </a:rPr>
              <a:t> </a:t>
            </a:r>
            <a:endParaRPr b="0">
              <a:solidFill>
                <a:srgbClr val="002060"/>
              </a:solidFill>
            </a:endParaRPr>
          </a:p>
        </p:txBody>
      </p:sp>
      <p:sp>
        <p:nvSpPr>
          <p:cNvPr id="525705406" name=""/>
          <p:cNvSpPr/>
          <p:nvPr/>
        </p:nvSpPr>
        <p:spPr bwMode="auto">
          <a:xfrm flipH="0" flipV="0">
            <a:off x="2181626" y="5531750"/>
            <a:ext cx="9296020" cy="544545"/>
          </a:xfrm>
          <a:prstGeom prst="flowChartTerminator">
            <a:avLst/>
          </a:prstGeom>
          <a:gradFill>
            <a:gsLst>
              <a:gs pos="0">
                <a:schemeClr val="accent1"/>
              </a:gs>
              <a:gs pos="100000">
                <a:srgbClr val="FFFFFF"/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p>
            <a:pPr>
              <a:defRPr/>
            </a:pPr>
            <a:r>
              <a:rPr b="0">
                <a:solidFill>
                  <a:srgbClr val="002060"/>
                </a:solidFill>
              </a:rPr>
              <a:t>Формирование Единой системы классификации и кодирования</a:t>
            </a:r>
            <a:r>
              <a:rPr b="1">
                <a:solidFill>
                  <a:srgbClr val="002060"/>
                </a:solidFill>
              </a:rPr>
              <a:t> </a:t>
            </a:r>
            <a:endParaRPr>
              <a:solidFill>
                <a:srgbClr val="002060"/>
              </a:solidFill>
            </a:endParaRPr>
          </a:p>
        </p:txBody>
      </p:sp>
      <p:sp>
        <p:nvSpPr>
          <p:cNvPr id="893066795" name=""/>
          <p:cNvSpPr/>
          <p:nvPr/>
        </p:nvSpPr>
        <p:spPr bwMode="auto">
          <a:xfrm flipH="0" flipV="0">
            <a:off x="2181626" y="6166006"/>
            <a:ext cx="9576167" cy="544545"/>
          </a:xfrm>
          <a:prstGeom prst="flowChartTerminator">
            <a:avLst/>
          </a:prstGeom>
          <a:gradFill>
            <a:gsLst>
              <a:gs pos="0">
                <a:schemeClr val="accent1"/>
              </a:gs>
              <a:gs pos="100000">
                <a:srgbClr val="FFFFFF"/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p>
            <a:pPr>
              <a:defRPr/>
            </a:pPr>
            <a:r>
              <a:rPr>
                <a:solidFill>
                  <a:srgbClr val="002060"/>
                </a:solidFill>
              </a:rPr>
              <a:t>Формирование системы образования (школа НСПД)</a:t>
            </a:r>
            <a:endParaRPr>
              <a:solidFill>
                <a:srgbClr val="002060"/>
              </a:solidFill>
            </a:endParaRPr>
          </a:p>
        </p:txBody>
      </p:sp>
      <p:sp>
        <p:nvSpPr>
          <p:cNvPr id="171925839" name=""/>
          <p:cNvSpPr/>
          <p:nvPr/>
        </p:nvSpPr>
        <p:spPr bwMode="auto">
          <a:xfrm flipH="0" flipV="0">
            <a:off x="2181626" y="4799852"/>
            <a:ext cx="9576167" cy="672386"/>
          </a:xfrm>
          <a:prstGeom prst="flowChartTerminator">
            <a:avLst/>
          </a:prstGeom>
          <a:gradFill>
            <a:gsLst>
              <a:gs pos="0">
                <a:schemeClr val="accent1"/>
              </a:gs>
              <a:gs pos="100000">
                <a:srgbClr val="FFFFFF"/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p>
            <a:pPr>
              <a:defRPr/>
            </a:pPr>
            <a:r>
              <a:rPr b="1">
                <a:solidFill>
                  <a:srgbClr val="002060"/>
                </a:solidFill>
              </a:rPr>
              <a:t>1 950 </a:t>
            </a:r>
            <a:r>
              <a:rPr b="0">
                <a:solidFill>
                  <a:srgbClr val="002060"/>
                </a:solidFill>
              </a:rPr>
              <a:t>административных регламентов по оказанию услуг с НСПД </a:t>
            </a:r>
            <a:endParaRPr b="0">
              <a:solidFill>
                <a:srgbClr val="002060"/>
              </a:solidFill>
            </a:endParaRPr>
          </a:p>
          <a:p>
            <a:pPr>
              <a:defRPr/>
            </a:pPr>
            <a:r>
              <a:rPr b="0">
                <a:solidFill>
                  <a:srgbClr val="002060"/>
                </a:solidFill>
              </a:rPr>
              <a:t>                                   (10 пилотных регионов) </a:t>
            </a:r>
            <a:r>
              <a:rPr b="0">
                <a:solidFill>
                  <a:srgbClr val="002060"/>
                </a:solidFill>
              </a:rPr>
              <a:t> </a:t>
            </a:r>
            <a:endParaRPr>
              <a:solidFill>
                <a:srgbClr val="002060"/>
              </a:solidFill>
            </a:endParaRPr>
          </a:p>
        </p:txBody>
      </p:sp>
      <p:pic>
        <p:nvPicPr>
          <p:cNvPr id="980519574" name="Graphic 23"/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/>
        </p:blipFill>
        <p:spPr bwMode="auto">
          <a:xfrm flipH="0" flipV="0">
            <a:off x="1036958" y="2761927"/>
            <a:ext cx="638539" cy="544545"/>
          </a:xfrm>
          <a:prstGeom prst="rect">
            <a:avLst/>
          </a:prstGeom>
        </p:spPr>
      </p:pic>
      <p:pic>
        <p:nvPicPr>
          <p:cNvPr id="1479369723" name="Graphic 35"/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/>
        </p:blipFill>
        <p:spPr bwMode="auto">
          <a:xfrm flipH="0" flipV="0">
            <a:off x="1036958" y="3419847"/>
            <a:ext cx="638539" cy="544545"/>
          </a:xfrm>
          <a:prstGeom prst="rect">
            <a:avLst/>
          </a:prstGeom>
        </p:spPr>
      </p:pic>
      <p:pic>
        <p:nvPicPr>
          <p:cNvPr id="971679046" name="Graphic 22"/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/>
        </p:blipFill>
        <p:spPr bwMode="auto">
          <a:xfrm flipH="0" flipV="0">
            <a:off x="1036958" y="4065798"/>
            <a:ext cx="638539" cy="631333"/>
          </a:xfrm>
          <a:prstGeom prst="rect">
            <a:avLst/>
          </a:prstGeom>
        </p:spPr>
      </p:pic>
      <p:pic>
        <p:nvPicPr>
          <p:cNvPr id="1193883818" name="Graphic 16"/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/>
        </p:blipFill>
        <p:spPr bwMode="auto">
          <a:xfrm flipH="0" flipV="0">
            <a:off x="1036958" y="4799852"/>
            <a:ext cx="638539" cy="672386"/>
          </a:xfrm>
          <a:prstGeom prst="rect">
            <a:avLst/>
          </a:prstGeom>
        </p:spPr>
      </p:pic>
      <p:pic>
        <p:nvPicPr>
          <p:cNvPr id="922199191" name="Graphic 26"/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/>
        </p:blipFill>
        <p:spPr bwMode="auto">
          <a:xfrm flipH="0" flipV="0">
            <a:off x="1052484" y="5531750"/>
            <a:ext cx="638539" cy="544545"/>
          </a:xfrm>
          <a:prstGeom prst="rect">
            <a:avLst/>
          </a:prstGeom>
        </p:spPr>
      </p:pic>
      <p:pic>
        <p:nvPicPr>
          <p:cNvPr id="91132525" name="Graphic 51"/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/>
        </p:blipFill>
        <p:spPr bwMode="auto">
          <a:xfrm flipH="0" flipV="0">
            <a:off x="1052484" y="6166006"/>
            <a:ext cx="563985" cy="54454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1">
        <p:fade thruBlk="0"/>
      </p:transition>
    </mc:Choice>
    <mc:Fallback>
      <p:transition spd="med" advClick="1">
        <p:fade thruBlk="0"/>
      </p:transition>
    </mc:Fallback>
  </mc:AlternateContent>
</p:sld>
</file>

<file path=ppt/theme/_rels/theme1.xml.rels><?xml version="1.0" encoding="UTF-8" standalone="yes"?><Relationships xmlns="http://schemas.openxmlformats.org/package/2006/relationships"></Relationships>
</file>

<file path=ppt/theme/theme1.xml><?xml version="1.0" encoding="utf-8"?>
<a:theme xmlns:a="http://schemas.openxmlformats.org/drawingml/2006/main" xmlns:r="http://schemas.openxmlformats.org/officeDocument/2006/relationships" xmlns:p="http://schemas.openxmlformats.org/presentationml/2006/main" name="4_Шаблон">
  <a:themeElements>
    <a:clrScheme name="Custom 17">
      <a:dk1>
        <a:srgbClr val="008CFF"/>
      </a:dk1>
      <a:lt1>
        <a:srgbClr val="FFFFFF"/>
      </a:lt1>
      <a:dk2>
        <a:srgbClr val="008CFF"/>
      </a:dk2>
      <a:lt2>
        <a:srgbClr val="FFFFFF"/>
      </a:lt2>
      <a:accent1>
        <a:srgbClr val="008CFF"/>
      </a:accent1>
      <a:accent2>
        <a:srgbClr val="00CC99"/>
      </a:accent2>
      <a:accent3>
        <a:srgbClr val="FF7900"/>
      </a:accent3>
      <a:accent4>
        <a:srgbClr val="85C0FB"/>
      </a:accent4>
      <a:accent5>
        <a:srgbClr val="92D050"/>
      </a:accent5>
      <a:accent6>
        <a:srgbClr val="FFC000"/>
      </a:accent6>
      <a:hlink>
        <a:srgbClr val="E17900"/>
      </a:hlink>
      <a:folHlink>
        <a:srgbClr val="4472C4"/>
      </a:folHlink>
    </a:clrScheme>
    <a:fontScheme name="Custom 2">
      <a:majorFont>
        <a:latin typeface="Arial"/>
        <a:ea typeface="Arial"/>
        <a:cs typeface="Arial"/>
      </a:majorFont>
      <a:minorFont>
        <a:latin typeface="Arial"/>
        <a:ea typeface="Arial"/>
        <a:cs typeface="Arial"/>
      </a:minorFont>
    </a:fontScheme>
    <a:fmtScheme name="Office">
      <a:fillStyleLst>
        <a:solidFill>
          <a:schemeClr val="phClr"/>
        </a:solidFill>
        <a:gradFill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</a:theme>
</file>

<file path=docProps/app.xml><?xml version="1.0" encoding="utf-8"?>
<Properties xmlns="http://schemas.openxmlformats.org/officeDocument/2006/extended-properties" xmlns:vt="http://schemas.openxmlformats.org/officeDocument/2006/docPropsVTypes">
  <Template>Госдума Сборка 27.06 версия 3 15-22 [Autosaved]</Template>
  <TotalTime>0</TotalTime>
  <Words>0</Words>
  <Application>Р7-Офис/2024.3.1.523</Application>
  <DocSecurity>0</DocSecurity>
  <PresentationFormat>Широкоэкранный</PresentationFormat>
  <Paragraphs>0</Paragraphs>
  <Slides>7</Slides>
  <Notes>7</Notes>
  <HiddenSlides>0</HiddenSlides>
  <MMClips>2</MMClips>
  <ScaleCrop>0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Theme 1</vt:lpstr>
      <vt:lpstr>Slide 1</vt:lpstr>
      <vt:lpstr>Slide 2</vt:lpstr>
      <vt:lpstr>Slide 3</vt:lpstr>
      <vt:lpstr>Slide 4</vt:lpstr>
      <vt:lpstr>Slide 5</vt:lpstr>
      <vt:lpstr>Slide 6</vt:lpstr>
      <vt:lpstr>Slide 7</vt:lpstr>
    </vt:vector>
  </TitlesOfParts>
  <Manager/>
  <Company/>
  <LinksUpToDate>0</LinksUpToDate>
  <SharedDoc>0</SharedDoc>
  <HyperlinkBase/>
  <HyperlinksChanged>0</HyperlinksChanged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dddddd</dc:creator>
  <cp:keywords/>
  <dc:description/>
  <dc:identifier/>
  <dc:language/>
  <cp:lastModifiedBy/>
  <cp:revision>28</cp:revision>
  <dcterms:created xsi:type="dcterms:W3CDTF">2023-06-29T12:06:41Z</dcterms:created>
  <dcterms:modified xsi:type="dcterms:W3CDTF">2026-07-15T10:15:27Z</dcterms:modified>
  <cp:category/>
  <cp:contentStatus/>
  <cp:version/>
</cp:coreProperties>
</file>